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embedTrueTypeFonts="1" saveSubsetFonts="1" autoCompressPictures="0">
  <p:sldMasterIdLst>
    <p:sldMasterId id="2147483648" r:id="rId4"/>
  </p:sldMasterIdLst>
  <p:notesMasterIdLst>
    <p:notesMasterId r:id="rId15"/>
  </p:notesMasterIdLst>
  <p:sldIdLst>
    <p:sldId id="257" r:id="rId5"/>
    <p:sldId id="269" r:id="rId6"/>
    <p:sldId id="272" r:id="rId7"/>
    <p:sldId id="280" r:id="rId8"/>
    <p:sldId id="276" r:id="rId9"/>
    <p:sldId id="279" r:id="rId10"/>
    <p:sldId id="278" r:id="rId11"/>
    <p:sldId id="277" r:id="rId12"/>
    <p:sldId id="275" r:id="rId13"/>
    <p:sldId id="270" r:id="rId14"/>
  </p:sldIdLst>
  <p:sldSz cx="12192000" cy="6858000"/>
  <p:notesSz cx="6858000" cy="9144000"/>
  <p:embeddedFontLst>
    <p:embeddedFont>
      <p:font typeface="Segoe UI" panose="020B050204020402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JPSM4xP7nuUEECCvyR025QzP/N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8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9214E-9874-9C06-27DA-94BE0C228976}" v="137" dt="2024-06-04T17:59:30.763"/>
    <p1510:client id="{9BDB14A2-F979-FD46-8CB4-DD8F94762855}" v="2" dt="2024-06-03T22:05:50.282"/>
    <p1510:client id="{FA8EF330-506B-99C8-9852-E1D5F9D44B3B}" v="19" dt="2024-06-05T16:45:49.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5"/>
    <p:restoredTop sz="94726"/>
  </p:normalViewPr>
  <p:slideViewPr>
    <p:cSldViewPr snapToGrid="0">
      <p:cViewPr varScale="1">
        <p:scale>
          <a:sx n="123" d="100"/>
          <a:sy n="123" d="100"/>
        </p:scale>
        <p:origin x="4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customXml" Target="../customXml/item3.xml"/><Relationship Id="rId21"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Diaz" userId="S::jdiaz@aihec.org::44df6765-1efa-4b91-9bce-075059cb69ea" providerId="AD" clId="Web-{FA8EF330-506B-99C8-9852-E1D5F9D44B3B}"/>
    <pc:docChg chg="modSld">
      <pc:chgData name="John Diaz" userId="S::jdiaz@aihec.org::44df6765-1efa-4b91-9bce-075059cb69ea" providerId="AD" clId="Web-{FA8EF330-506B-99C8-9852-E1D5F9D44B3B}" dt="2024-06-05T16:45:49.181" v="70" actId="20577"/>
      <pc:docMkLst>
        <pc:docMk/>
      </pc:docMkLst>
      <pc:sldChg chg="modNotes">
        <pc:chgData name="John Diaz" userId="S::jdiaz@aihec.org::44df6765-1efa-4b91-9bce-075059cb69ea" providerId="AD" clId="Web-{FA8EF330-506B-99C8-9852-E1D5F9D44B3B}" dt="2024-06-05T16:43:56.532" v="50"/>
        <pc:sldMkLst>
          <pc:docMk/>
          <pc:sldMk cId="0" sldId="257"/>
        </pc:sldMkLst>
      </pc:sldChg>
      <pc:sldChg chg="modNotes">
        <pc:chgData name="John Diaz" userId="S::jdiaz@aihec.org::44df6765-1efa-4b91-9bce-075059cb69ea" providerId="AD" clId="Web-{FA8EF330-506B-99C8-9852-E1D5F9D44B3B}" dt="2024-06-05T16:44:56.271" v="52"/>
        <pc:sldMkLst>
          <pc:docMk/>
          <pc:sldMk cId="443274333" sldId="270"/>
        </pc:sldMkLst>
      </pc:sldChg>
      <pc:sldChg chg="modSp">
        <pc:chgData name="John Diaz" userId="S::jdiaz@aihec.org::44df6765-1efa-4b91-9bce-075059cb69ea" providerId="AD" clId="Web-{FA8EF330-506B-99C8-9852-E1D5F9D44B3B}" dt="2024-06-05T16:45:49.181" v="70" actId="20577"/>
        <pc:sldMkLst>
          <pc:docMk/>
          <pc:sldMk cId="896170359" sldId="275"/>
        </pc:sldMkLst>
        <pc:spChg chg="mod">
          <ac:chgData name="John Diaz" userId="S::jdiaz@aihec.org::44df6765-1efa-4b91-9bce-075059cb69ea" providerId="AD" clId="Web-{FA8EF330-506B-99C8-9852-E1D5F9D44B3B}" dt="2024-06-05T16:45:49.181" v="70" actId="20577"/>
          <ac:spMkLst>
            <pc:docMk/>
            <pc:sldMk cId="896170359" sldId="275"/>
            <ac:spMk id="4" creationId="{1CE0C578-7396-8BA9-1791-34AB6495C909}"/>
          </ac:spMkLst>
        </pc:spChg>
      </pc:sldChg>
    </pc:docChg>
  </pc:docChgLst>
  <pc:docChgLst>
    <pc:chgData name="John Diaz" userId="S::jdiaz@aihec.org::44df6765-1efa-4b91-9bce-075059cb69ea" providerId="AD" clId="Web-{5B2910CE-ECF3-FD8A-3244-A9302522ED1C}"/>
    <pc:docChg chg="modSld">
      <pc:chgData name="John Diaz" userId="S::jdiaz@aihec.org::44df6765-1efa-4b91-9bce-075059cb69ea" providerId="AD" clId="Web-{5B2910CE-ECF3-FD8A-3244-A9302522ED1C}" dt="2024-06-03T21:57:49.991" v="4"/>
      <pc:docMkLst>
        <pc:docMk/>
      </pc:docMkLst>
      <pc:sldChg chg="addSp delSp modSp">
        <pc:chgData name="John Diaz" userId="S::jdiaz@aihec.org::44df6765-1efa-4b91-9bce-075059cb69ea" providerId="AD" clId="Web-{5B2910CE-ECF3-FD8A-3244-A9302522ED1C}" dt="2024-06-03T21:57:49.991" v="4"/>
        <pc:sldMkLst>
          <pc:docMk/>
          <pc:sldMk cId="1752656484" sldId="272"/>
        </pc:sldMkLst>
        <pc:picChg chg="add del mod">
          <ac:chgData name="John Diaz" userId="S::jdiaz@aihec.org::44df6765-1efa-4b91-9bce-075059cb69ea" providerId="AD" clId="Web-{5B2910CE-ECF3-FD8A-3244-A9302522ED1C}" dt="2024-06-03T21:57:49.991" v="4"/>
          <ac:picMkLst>
            <pc:docMk/>
            <pc:sldMk cId="1752656484" sldId="272"/>
            <ac:picMk id="3" creationId="{84EB3F33-59F4-C0AD-5BB8-E02FA639A7D4}"/>
          </ac:picMkLst>
        </pc:picChg>
      </pc:sldChg>
    </pc:docChg>
  </pc:docChgLst>
  <pc:docChgLst>
    <pc:chgData name="John Diaz" userId="44df6765-1efa-4b91-9bce-075059cb69ea" providerId="ADAL" clId="{9BDB14A2-F979-FD46-8CB4-DD8F94762855}"/>
    <pc:docChg chg="undo custSel modSld sldOrd">
      <pc:chgData name="John Diaz" userId="44df6765-1efa-4b91-9bce-075059cb69ea" providerId="ADAL" clId="{9BDB14A2-F979-FD46-8CB4-DD8F94762855}" dt="2024-06-05T17:27:28.645" v="339" actId="20578"/>
      <pc:docMkLst>
        <pc:docMk/>
      </pc:docMkLst>
      <pc:sldChg chg="modSp mod">
        <pc:chgData name="John Diaz" userId="44df6765-1efa-4b91-9bce-075059cb69ea" providerId="ADAL" clId="{9BDB14A2-F979-FD46-8CB4-DD8F94762855}" dt="2024-06-05T17:05:32.669" v="27" actId="20577"/>
        <pc:sldMkLst>
          <pc:docMk/>
          <pc:sldMk cId="0" sldId="257"/>
        </pc:sldMkLst>
        <pc:spChg chg="mod">
          <ac:chgData name="John Diaz" userId="44df6765-1efa-4b91-9bce-075059cb69ea" providerId="ADAL" clId="{9BDB14A2-F979-FD46-8CB4-DD8F94762855}" dt="2024-06-05T17:05:32.669" v="27" actId="20577"/>
          <ac:spMkLst>
            <pc:docMk/>
            <pc:sldMk cId="0" sldId="257"/>
            <ac:spMk id="116" creationId="{00000000-0000-0000-0000-000000000000}"/>
          </ac:spMkLst>
        </pc:spChg>
      </pc:sldChg>
      <pc:sldChg chg="modSp mod">
        <pc:chgData name="John Diaz" userId="44df6765-1efa-4b91-9bce-075059cb69ea" providerId="ADAL" clId="{9BDB14A2-F979-FD46-8CB4-DD8F94762855}" dt="2024-06-05T17:24:28.788" v="332" actId="2710"/>
        <pc:sldMkLst>
          <pc:docMk/>
          <pc:sldMk cId="1243444788" sldId="269"/>
        </pc:sldMkLst>
        <pc:spChg chg="mod">
          <ac:chgData name="John Diaz" userId="44df6765-1efa-4b91-9bce-075059cb69ea" providerId="ADAL" clId="{9BDB14A2-F979-FD46-8CB4-DD8F94762855}" dt="2024-06-05T17:24:28.788" v="332" actId="2710"/>
          <ac:spMkLst>
            <pc:docMk/>
            <pc:sldMk cId="1243444788" sldId="269"/>
            <ac:spMk id="4" creationId="{1CE0C578-7396-8BA9-1791-34AB6495C909}"/>
          </ac:spMkLst>
        </pc:spChg>
      </pc:sldChg>
      <pc:sldChg chg="addSp modSp mod">
        <pc:chgData name="John Diaz" userId="44df6765-1efa-4b91-9bce-075059cb69ea" providerId="ADAL" clId="{9BDB14A2-F979-FD46-8CB4-DD8F94762855}" dt="2024-06-03T22:06:27.401" v="25" actId="732"/>
        <pc:sldMkLst>
          <pc:docMk/>
          <pc:sldMk cId="1752656484" sldId="272"/>
        </pc:sldMkLst>
        <pc:picChg chg="add mod modCrop">
          <ac:chgData name="John Diaz" userId="44df6765-1efa-4b91-9bce-075059cb69ea" providerId="ADAL" clId="{9BDB14A2-F979-FD46-8CB4-DD8F94762855}" dt="2024-06-03T22:05:45.049" v="14" actId="1076"/>
          <ac:picMkLst>
            <pc:docMk/>
            <pc:sldMk cId="1752656484" sldId="272"/>
            <ac:picMk id="4" creationId="{30E5A189-C78F-01F1-B555-389C048F2852}"/>
          </ac:picMkLst>
        </pc:picChg>
        <pc:picChg chg="add mod modCrop">
          <ac:chgData name="John Diaz" userId="44df6765-1efa-4b91-9bce-075059cb69ea" providerId="ADAL" clId="{9BDB14A2-F979-FD46-8CB4-DD8F94762855}" dt="2024-06-03T22:06:27.401" v="25" actId="732"/>
          <ac:picMkLst>
            <pc:docMk/>
            <pc:sldMk cId="1752656484" sldId="272"/>
            <ac:picMk id="11" creationId="{E81CB7E7-047A-D5E6-2AAA-9DC941F15D01}"/>
          </ac:picMkLst>
        </pc:picChg>
      </pc:sldChg>
      <pc:sldChg chg="ord">
        <pc:chgData name="John Diaz" userId="44df6765-1efa-4b91-9bce-075059cb69ea" providerId="ADAL" clId="{9BDB14A2-F979-FD46-8CB4-DD8F94762855}" dt="2024-06-05T17:23:58.982" v="330" actId="20578"/>
        <pc:sldMkLst>
          <pc:docMk/>
          <pc:sldMk cId="896170359" sldId="275"/>
        </pc:sldMkLst>
      </pc:sldChg>
      <pc:sldChg chg="ord">
        <pc:chgData name="John Diaz" userId="44df6765-1efa-4b91-9bce-075059cb69ea" providerId="ADAL" clId="{9BDB14A2-F979-FD46-8CB4-DD8F94762855}" dt="2024-06-05T17:23:20.311" v="310" actId="20578"/>
        <pc:sldMkLst>
          <pc:docMk/>
          <pc:sldMk cId="704920548" sldId="276"/>
        </pc:sldMkLst>
      </pc:sldChg>
      <pc:sldChg chg="modSp mod ord">
        <pc:chgData name="John Diaz" userId="44df6765-1efa-4b91-9bce-075059cb69ea" providerId="ADAL" clId="{9BDB14A2-F979-FD46-8CB4-DD8F94762855}" dt="2024-06-05T17:25:09.644" v="338" actId="1076"/>
        <pc:sldMkLst>
          <pc:docMk/>
          <pc:sldMk cId="508665960" sldId="277"/>
        </pc:sldMkLst>
        <pc:spChg chg="mod">
          <ac:chgData name="John Diaz" userId="44df6765-1efa-4b91-9bce-075059cb69ea" providerId="ADAL" clId="{9BDB14A2-F979-FD46-8CB4-DD8F94762855}" dt="2024-06-05T17:25:09.644" v="338" actId="1076"/>
          <ac:spMkLst>
            <pc:docMk/>
            <pc:sldMk cId="508665960" sldId="277"/>
            <ac:spMk id="116" creationId="{00000000-0000-0000-0000-000000000000}"/>
          </ac:spMkLst>
        </pc:spChg>
      </pc:sldChg>
      <pc:sldChg chg="modSp mod ord">
        <pc:chgData name="John Diaz" userId="44df6765-1efa-4b91-9bce-075059cb69ea" providerId="ADAL" clId="{9BDB14A2-F979-FD46-8CB4-DD8F94762855}" dt="2024-06-05T17:24:50.512" v="333" actId="20578"/>
        <pc:sldMkLst>
          <pc:docMk/>
          <pc:sldMk cId="989322412" sldId="278"/>
        </pc:sldMkLst>
        <pc:spChg chg="mod">
          <ac:chgData name="John Diaz" userId="44df6765-1efa-4b91-9bce-075059cb69ea" providerId="ADAL" clId="{9BDB14A2-F979-FD46-8CB4-DD8F94762855}" dt="2024-06-05T17:23:56.065" v="329" actId="20577"/>
          <ac:spMkLst>
            <pc:docMk/>
            <pc:sldMk cId="989322412" sldId="278"/>
            <ac:spMk id="109" creationId="{00000000-0000-0000-0000-000000000000}"/>
          </ac:spMkLst>
        </pc:spChg>
        <pc:spChg chg="mod">
          <ac:chgData name="John Diaz" userId="44df6765-1efa-4b91-9bce-075059cb69ea" providerId="ADAL" clId="{9BDB14A2-F979-FD46-8CB4-DD8F94762855}" dt="2024-06-05T17:10:56.580" v="31" actId="1038"/>
          <ac:spMkLst>
            <pc:docMk/>
            <pc:sldMk cId="989322412" sldId="278"/>
            <ac:spMk id="111" creationId="{00000000-0000-0000-0000-000000000000}"/>
          </ac:spMkLst>
        </pc:spChg>
      </pc:sldChg>
      <pc:sldChg chg="modSp mod ord modNotesTx">
        <pc:chgData name="John Diaz" userId="44df6765-1efa-4b91-9bce-075059cb69ea" providerId="ADAL" clId="{9BDB14A2-F979-FD46-8CB4-DD8F94762855}" dt="2024-06-05T17:27:28.645" v="339" actId="20578"/>
        <pc:sldMkLst>
          <pc:docMk/>
          <pc:sldMk cId="809545338" sldId="279"/>
        </pc:sldMkLst>
        <pc:spChg chg="mod">
          <ac:chgData name="John Diaz" userId="44df6765-1efa-4b91-9bce-075059cb69ea" providerId="ADAL" clId="{9BDB14A2-F979-FD46-8CB4-DD8F94762855}" dt="2024-06-05T17:21:56.999" v="54" actId="20577"/>
          <ac:spMkLst>
            <pc:docMk/>
            <pc:sldMk cId="809545338" sldId="279"/>
            <ac:spMk id="2" creationId="{464B78E6-F4D9-080E-BFF4-7C2704552C85}"/>
          </ac:spMkLst>
        </pc:spChg>
        <pc:spChg chg="mod">
          <ac:chgData name="John Diaz" userId="44df6765-1efa-4b91-9bce-075059cb69ea" providerId="ADAL" clId="{9BDB14A2-F979-FD46-8CB4-DD8F94762855}" dt="2024-06-05T17:22:55.061" v="306" actId="1076"/>
          <ac:spMkLst>
            <pc:docMk/>
            <pc:sldMk cId="809545338" sldId="279"/>
            <ac:spMk id="4" creationId="{CA5A6579-2ACF-1895-0E03-9DC7D3AA514E}"/>
          </ac:spMkLst>
        </pc:spChg>
      </pc:sldChg>
      <pc:sldChg chg="ord">
        <pc:chgData name="John Diaz" userId="44df6765-1efa-4b91-9bce-075059cb69ea" providerId="ADAL" clId="{9BDB14A2-F979-FD46-8CB4-DD8F94762855}" dt="2024-06-05T17:23:15.078" v="309" actId="20578"/>
        <pc:sldMkLst>
          <pc:docMk/>
          <pc:sldMk cId="3540388439" sldId="280"/>
        </pc:sldMkLst>
      </pc:sldChg>
    </pc:docChg>
  </pc:docChgLst>
  <pc:docChgLst>
    <pc:chgData name="John Diaz" userId="S::jdiaz@aihec.org::44df6765-1efa-4b91-9bce-075059cb69ea" providerId="AD" clId="Web-{8319214E-9874-9C06-27DA-94BE0C228976}"/>
    <pc:docChg chg="addSld delSld modSld">
      <pc:chgData name="John Diaz" userId="S::jdiaz@aihec.org::44df6765-1efa-4b91-9bce-075059cb69ea" providerId="AD" clId="Web-{8319214E-9874-9C06-27DA-94BE0C228976}" dt="2024-06-04T17:59:30.763" v="72"/>
      <pc:docMkLst>
        <pc:docMk/>
      </pc:docMkLst>
      <pc:sldChg chg="modSp">
        <pc:chgData name="John Diaz" userId="S::jdiaz@aihec.org::44df6765-1efa-4b91-9bce-075059cb69ea" providerId="AD" clId="Web-{8319214E-9874-9C06-27DA-94BE0C228976}" dt="2024-06-04T17:58:40.606" v="66" actId="20577"/>
        <pc:sldMkLst>
          <pc:docMk/>
          <pc:sldMk cId="704920548" sldId="276"/>
        </pc:sldMkLst>
        <pc:spChg chg="mod">
          <ac:chgData name="John Diaz" userId="S::jdiaz@aihec.org::44df6765-1efa-4b91-9bce-075059cb69ea" providerId="AD" clId="Web-{8319214E-9874-9C06-27DA-94BE0C228976}" dt="2024-06-04T17:57:30.932" v="26" actId="20577"/>
          <ac:spMkLst>
            <pc:docMk/>
            <pc:sldMk cId="704920548" sldId="276"/>
            <ac:spMk id="2" creationId="{464B78E6-F4D9-080E-BFF4-7C2704552C85}"/>
          </ac:spMkLst>
        </pc:spChg>
        <pc:spChg chg="mod">
          <ac:chgData name="John Diaz" userId="S::jdiaz@aihec.org::44df6765-1efa-4b91-9bce-075059cb69ea" providerId="AD" clId="Web-{8319214E-9874-9C06-27DA-94BE0C228976}" dt="2024-06-04T17:58:40.606" v="66" actId="20577"/>
          <ac:spMkLst>
            <pc:docMk/>
            <pc:sldMk cId="704920548" sldId="276"/>
            <ac:spMk id="12" creationId="{EE325A85-9E83-373D-DF2F-FE42FDDFC838}"/>
          </ac:spMkLst>
        </pc:spChg>
      </pc:sldChg>
      <pc:sldChg chg="modSp add del replId">
        <pc:chgData name="John Diaz" userId="S::jdiaz@aihec.org::44df6765-1efa-4b91-9bce-075059cb69ea" providerId="AD" clId="Web-{8319214E-9874-9C06-27DA-94BE0C228976}" dt="2024-06-04T17:59:30.763" v="72"/>
        <pc:sldMkLst>
          <pc:docMk/>
          <pc:sldMk cId="2840651780" sldId="281"/>
        </pc:sldMkLst>
        <pc:spChg chg="mod">
          <ac:chgData name="John Diaz" userId="S::jdiaz@aihec.org::44df6765-1efa-4b91-9bce-075059cb69ea" providerId="AD" clId="Web-{8319214E-9874-9C06-27DA-94BE0C228976}" dt="2024-06-04T17:59:15.888" v="71" actId="20577"/>
          <ac:spMkLst>
            <pc:docMk/>
            <pc:sldMk cId="2840651780" sldId="281"/>
            <ac:spMk id="2" creationId="{464B78E6-F4D9-080E-BFF4-7C2704552C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Clr>
                <a:schemeClr val="dk1"/>
              </a:buClr>
            </a:pPr>
            <a:r>
              <a:rPr lang="en-US" dirty="0"/>
              <a:t>Welcome! We will take a few more minutes to let folks join the call. While we wait, please do put your name and TCU in the chat</a:t>
            </a: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a:lnSpc>
                <a:spcPct val="100000"/>
              </a:lnSpc>
              <a:spcBef>
                <a:spcPts val="0"/>
              </a:spcBef>
              <a:spcAft>
                <a:spcPts val="0"/>
              </a:spcAft>
              <a:buNone/>
            </a:pPr>
            <a:r>
              <a:rPr lang="en-US" dirty="0"/>
              <a:t>https://app.smartsheet.com/b/form/d7b1cc948a424d849d977da80b65758e</a:t>
            </a: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408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1379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0202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947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9025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We are trying our best to be expansive, not restrictive. Hopefully the message you take away from this is that there are a lot of possibilities, and if you are unsure, just ask! </a:t>
            </a:r>
            <a:endParaRPr dirty="0"/>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6014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408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Will be part of intro slides in future sessions</a:t>
            </a:r>
            <a:endParaRPr dirty="0"/>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4139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93658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ntent Slide - Emphasized Single">
  <p:cSld name="1_Content Slide - Emphasized Single">
    <p:spTree>
      <p:nvGrpSpPr>
        <p:cNvPr id="1" name="Shape 15"/>
        <p:cNvGrpSpPr/>
        <p:nvPr/>
      </p:nvGrpSpPr>
      <p:grpSpPr>
        <a:xfrm>
          <a:off x="0" y="0"/>
          <a:ext cx="0" cy="0"/>
          <a:chOff x="0" y="0"/>
          <a:chExt cx="0" cy="0"/>
        </a:xfrm>
      </p:grpSpPr>
      <p:sp>
        <p:nvSpPr>
          <p:cNvPr id="16" name="Google Shape;16;p46"/>
          <p:cNvSpPr/>
          <p:nvPr/>
        </p:nvSpPr>
        <p:spPr>
          <a:xfrm>
            <a:off x="0" y="1"/>
            <a:ext cx="12192000" cy="1520188"/>
          </a:xfrm>
          <a:prstGeom prst="rect">
            <a:avLst/>
          </a:prstGeom>
          <a:solidFill>
            <a:srgbClr val="0021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
        <p:nvSpPr>
          <p:cNvPr id="17" name="Google Shape;17;p46"/>
          <p:cNvSpPr txBox="1">
            <a:spLocks noGrp="1"/>
          </p:cNvSpPr>
          <p:nvPr>
            <p:ph type="body" idx="1"/>
          </p:nvPr>
        </p:nvSpPr>
        <p:spPr>
          <a:xfrm>
            <a:off x="526184" y="1898376"/>
            <a:ext cx="11156286" cy="4007119"/>
          </a:xfrm>
          <a:prstGeom prst="rect">
            <a:avLst/>
          </a:prstGeom>
          <a:noFill/>
          <a:ln>
            <a:noFill/>
          </a:ln>
        </p:spPr>
        <p:txBody>
          <a:bodyPr spcFirstLastPara="1" wrap="square" lIns="91425" tIns="45700" rIns="91425" bIns="45700" anchor="t" anchorCtr="0">
            <a:noAutofit/>
          </a:bodyPr>
          <a:lstStyle>
            <a:lvl1pPr marL="457200" marR="0" lvl="0" indent="-228600" algn="l">
              <a:lnSpc>
                <a:spcPct val="112000"/>
              </a:lnSpc>
              <a:spcBef>
                <a:spcPts val="1300"/>
              </a:spcBef>
              <a:spcAft>
                <a:spcPts val="0"/>
              </a:spcAft>
              <a:buClr>
                <a:schemeClr val="accent3"/>
              </a:buClr>
              <a:buSzPts val="1900"/>
              <a:buFont typeface="Arial"/>
              <a:buNone/>
              <a:defRPr sz="1900" b="0" i="0" u="none" strike="noStrike" cap="none">
                <a:solidFill>
                  <a:schemeClr val="accent3"/>
                </a:solidFill>
                <a:latin typeface="Calibri" panose="020F0502020204030204" pitchFamily="34" charset="0"/>
                <a:ea typeface="Helvetica Neue"/>
                <a:cs typeface="Calibri" panose="020F0502020204030204" pitchFamily="34" charset="0"/>
                <a:sym typeface="Helvetica Neue"/>
              </a:defRPr>
            </a:lvl1pPr>
            <a:lvl2pPr marL="914400" marR="0" lvl="1" indent="-342900" algn="l">
              <a:lnSpc>
                <a:spcPct val="110000"/>
              </a:lnSpc>
              <a:spcBef>
                <a:spcPts val="1100"/>
              </a:spcBef>
              <a:spcAft>
                <a:spcPts val="0"/>
              </a:spcAft>
              <a:buClr>
                <a:srgbClr val="51AF46"/>
              </a:buClr>
              <a:buSzPts val="1800"/>
              <a:buFont typeface="NTR"/>
              <a:buChar char="•"/>
              <a:defRPr sz="1800" b="0" i="0" u="none" strike="noStrike" cap="none">
                <a:solidFill>
                  <a:srgbClr val="3B5E87"/>
                </a:solidFill>
                <a:latin typeface="Helvetica Neue"/>
                <a:ea typeface="Helvetica Neue"/>
                <a:cs typeface="Helvetica Neue"/>
                <a:sym typeface="Helvetica Neue"/>
              </a:defRPr>
            </a:lvl2pPr>
            <a:lvl3pPr marL="1371600" marR="0" lvl="2" indent="-323850" algn="l">
              <a:lnSpc>
                <a:spcPct val="110000"/>
              </a:lnSpc>
              <a:spcBef>
                <a:spcPts val="700"/>
              </a:spcBef>
              <a:spcAft>
                <a:spcPts val="0"/>
              </a:spcAft>
              <a:buClr>
                <a:srgbClr val="51AF46"/>
              </a:buClr>
              <a:buSzPts val="1500"/>
              <a:buFont typeface="Noto Sans Symbols"/>
              <a:buChar char="▪"/>
              <a:defRPr sz="1500" b="0" i="0" u="none" strike="noStrike" cap="none">
                <a:solidFill>
                  <a:srgbClr val="3B5E87"/>
                </a:solidFill>
                <a:latin typeface="Helvetica Neue"/>
                <a:ea typeface="Helvetica Neue"/>
                <a:cs typeface="Helvetica Neue"/>
                <a:sym typeface="Helvetica Neue"/>
              </a:defRPr>
            </a:lvl3pPr>
            <a:lvl4pPr marL="1828800" marR="0" lvl="3" indent="-311150" algn="l">
              <a:lnSpc>
                <a:spcPct val="110000"/>
              </a:lnSpc>
              <a:spcBef>
                <a:spcPts val="700"/>
              </a:spcBef>
              <a:spcAft>
                <a:spcPts val="0"/>
              </a:spcAft>
              <a:buClr>
                <a:srgbClr val="51AF46"/>
              </a:buClr>
              <a:buSzPts val="1300"/>
              <a:buFont typeface="NTR"/>
              <a:buChar char="-"/>
              <a:defRPr sz="1300" b="0" i="0" u="none" strike="noStrike" cap="none">
                <a:solidFill>
                  <a:srgbClr val="3B5E87"/>
                </a:solidFill>
                <a:latin typeface="Helvetica Neue"/>
                <a:ea typeface="Helvetica Neue"/>
                <a:cs typeface="Helvetica Neue"/>
                <a:sym typeface="Helvetica Neue"/>
              </a:defRPr>
            </a:lvl4pPr>
            <a:lvl5pPr marL="2286000" marR="0" lvl="4" indent="-304800" algn="l">
              <a:lnSpc>
                <a:spcPct val="110000"/>
              </a:lnSpc>
              <a:spcBef>
                <a:spcPts val="600"/>
              </a:spcBef>
              <a:spcAft>
                <a:spcPts val="0"/>
              </a:spcAft>
              <a:buClr>
                <a:srgbClr val="51AF46"/>
              </a:buClr>
              <a:buSzPts val="1200"/>
              <a:buFont typeface="Arial"/>
              <a:buChar char="•"/>
              <a:defRPr sz="1200" b="0" i="0" u="none" strike="noStrike" cap="none">
                <a:solidFill>
                  <a:srgbClr val="3B5E87"/>
                </a:solidFill>
                <a:latin typeface="Helvetica Neue"/>
                <a:ea typeface="Helvetica Neue"/>
                <a:cs typeface="Helvetica Neue"/>
                <a:sym typeface="Helvetica Neue"/>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cxnSp>
        <p:nvCxnSpPr>
          <p:cNvPr id="18" name="Google Shape;18;p46"/>
          <p:cNvCxnSpPr/>
          <p:nvPr/>
        </p:nvCxnSpPr>
        <p:spPr>
          <a:xfrm>
            <a:off x="526183" y="378189"/>
            <a:ext cx="629729" cy="0"/>
          </a:xfrm>
          <a:prstGeom prst="straightConnector1">
            <a:avLst/>
          </a:prstGeom>
          <a:noFill/>
          <a:ln w="139700" cap="flat" cmpd="sng">
            <a:solidFill>
              <a:schemeClr val="accent4"/>
            </a:solidFill>
            <a:prstDash val="solid"/>
            <a:miter lim="800000"/>
            <a:headEnd type="none" w="sm" len="sm"/>
            <a:tailEnd type="none" w="sm" len="sm"/>
          </a:ln>
        </p:spPr>
      </p:cxnSp>
      <p:sp>
        <p:nvSpPr>
          <p:cNvPr id="19" name="Google Shape;19;p46"/>
          <p:cNvSpPr txBox="1">
            <a:spLocks noGrp="1"/>
          </p:cNvSpPr>
          <p:nvPr>
            <p:ph type="title"/>
          </p:nvPr>
        </p:nvSpPr>
        <p:spPr>
          <a:xfrm>
            <a:off x="526184" y="577643"/>
            <a:ext cx="11156285" cy="788661"/>
          </a:xfrm>
          <a:prstGeom prst="rect">
            <a:avLst/>
          </a:prstGeom>
          <a:noFill/>
          <a:ln>
            <a:noFill/>
          </a:ln>
        </p:spPr>
        <p:txBody>
          <a:bodyPr spcFirstLastPara="1" wrap="square" lIns="91425" tIns="45700" rIns="91425" bIns="45700" anchor="t" anchorCtr="0">
            <a:noAutofit/>
          </a:bodyPr>
          <a:lstStyle>
            <a:lvl1pPr marR="0" lvl="0" algn="l">
              <a:lnSpc>
                <a:spcPct val="105000"/>
              </a:lnSpc>
              <a:spcBef>
                <a:spcPts val="0"/>
              </a:spcBef>
              <a:spcAft>
                <a:spcPts val="0"/>
              </a:spcAft>
              <a:buClr>
                <a:schemeClr val="lt1"/>
              </a:buClr>
              <a:buSzPts val="2599"/>
              <a:buFont typeface="Helvetica Neue"/>
              <a:buNone/>
              <a:defRPr sz="2599" b="0" i="0" u="none" strike="noStrike" cap="none">
                <a:solidFill>
                  <a:schemeClr val="lt1"/>
                </a:solidFill>
                <a:latin typeface="Calibri" panose="020F0502020204030204" pitchFamily="34" charset="0"/>
                <a:ea typeface="Helvetica Neue"/>
                <a:cs typeface="Calibri" panose="020F0502020204030204" pitchFamily="34" charset="0"/>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cxnSp>
        <p:nvCxnSpPr>
          <p:cNvPr id="20" name="Google Shape;20;p46"/>
          <p:cNvCxnSpPr/>
          <p:nvPr/>
        </p:nvCxnSpPr>
        <p:spPr>
          <a:xfrm>
            <a:off x="11338334" y="6525888"/>
            <a:ext cx="395573" cy="0"/>
          </a:xfrm>
          <a:prstGeom prst="straightConnector1">
            <a:avLst/>
          </a:prstGeom>
          <a:noFill/>
          <a:ln w="63500" cap="flat" cmpd="sng">
            <a:solidFill>
              <a:srgbClr val="ABC1DA"/>
            </a:solidFill>
            <a:prstDash val="solid"/>
            <a:miter lim="800000"/>
            <a:headEnd type="none" w="sm" len="sm"/>
            <a:tailEnd type="none" w="sm" len="sm"/>
          </a:ln>
        </p:spPr>
      </p:cxnSp>
      <p:pic>
        <p:nvPicPr>
          <p:cNvPr id="21" name="Google Shape;21;p46"/>
          <p:cNvPicPr preferRelativeResize="0"/>
          <p:nvPr/>
        </p:nvPicPr>
        <p:blipFill rotWithShape="1">
          <a:blip r:embed="rId2">
            <a:alphaModFix/>
          </a:blip>
          <a:srcRect/>
          <a:stretch/>
        </p:blipFill>
        <p:spPr>
          <a:xfrm>
            <a:off x="526184" y="6230379"/>
            <a:ext cx="1511357" cy="337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66"/>
          <p:cNvSpPr>
            <a:spLocks noGrp="1"/>
          </p:cNvSpPr>
          <p:nvPr>
            <p:ph type="pic" idx="2"/>
          </p:nvPr>
        </p:nvSpPr>
        <p:spPr>
          <a:xfrm>
            <a:off x="5183188" y="987425"/>
            <a:ext cx="6172200" cy="4873625"/>
          </a:xfrm>
          <a:prstGeom prst="rect">
            <a:avLst/>
          </a:prstGeom>
          <a:noFill/>
          <a:ln>
            <a:noFill/>
          </a:ln>
        </p:spPr>
      </p:sp>
      <p:sp>
        <p:nvSpPr>
          <p:cNvPr id="75" name="Google Shape;75;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6" name="Google Shape;7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6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6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8" name="Google Shape;8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5" name="Google Shape;2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Google Shape;3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6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7" name="Google Shape;3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Google Shape;50;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1" name="Google Shape;51;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2" name="Google Shape;52;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3" name="Google Shape;53;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panose="020F0502020204030204" pitchFamily="34" charset="0"/>
                <a:cs typeface="Calibri" panose="020F050202020403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8" name="Google Shape;68;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2.pn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g2ac194df0a2_1_0"/>
          <p:cNvSpPr/>
          <p:nvPr/>
        </p:nvSpPr>
        <p:spPr>
          <a:xfrm>
            <a:off x="0" y="447"/>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447"/>
            <a:ext cx="4694400" cy="685710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5272290" y="244389"/>
            <a:ext cx="6089100" cy="71742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4000" b="1" i="0" u="none" strike="noStrike" dirty="0">
              <a:latin typeface="Calibri"/>
              <a:ea typeface="Calibri"/>
              <a:cs typeface="Calibri"/>
              <a:sym typeface="Calibri"/>
            </a:endParaRPr>
          </a:p>
          <a:p>
            <a:pPr marL="0" marR="0" algn="ctr" fontAlgn="base">
              <a:lnSpc>
                <a:spcPct val="115000"/>
              </a:lnSpc>
              <a:spcBef>
                <a:spcPts val="0"/>
              </a:spcBef>
              <a:spcAft>
                <a:spcPts val="600"/>
              </a:spcAft>
            </a:pPr>
            <a:r>
              <a:rPr lang="en-US" sz="2400" b="1" cap="small" dirty="0">
                <a:latin typeface="Calibri" panose="020F0502020204030204" pitchFamily="34" charset="0"/>
                <a:ea typeface="Times New Roman" panose="02020603050405020304" pitchFamily="18" charset="0"/>
                <a:cs typeface="Calibri" panose="020F0502020204030204" pitchFamily="34" charset="0"/>
              </a:rPr>
              <a:t>Request for Proposals # 1</a:t>
            </a: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15000"/>
              </a:lnSpc>
              <a:spcBef>
                <a:spcPts val="0"/>
              </a:spcBef>
              <a:spcAft>
                <a:spcPts val="600"/>
              </a:spcAft>
            </a:pPr>
            <a:r>
              <a:rPr lang="en-US" sz="2400" b="1" cap="small" dirty="0">
                <a:latin typeface="Calibri" panose="020F0502020204030204" pitchFamily="34" charset="0"/>
                <a:ea typeface="Times New Roman" panose="02020603050405020304" pitchFamily="18" charset="0"/>
                <a:cs typeface="Calibri" panose="020F0502020204030204" pitchFamily="34" charset="0"/>
              </a:rPr>
              <a:t>TCU Building Bridges Grant Program </a:t>
            </a: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15000"/>
              </a:lnSpc>
              <a:spcBef>
                <a:spcPts val="0"/>
              </a:spcBef>
              <a:spcAft>
                <a:spcPts val="0"/>
              </a:spcAft>
            </a:pPr>
            <a:r>
              <a:rPr lang="en-US" sz="2000" b="1" dirty="0">
                <a:solidFill>
                  <a:srgbClr val="0071AE"/>
                </a:solidFill>
                <a:latin typeface="Calibri" panose="020F0502020204030204" pitchFamily="34" charset="0"/>
                <a:ea typeface="Times New Roman" panose="02020603050405020304" pitchFamily="18" charset="0"/>
                <a:cs typeface="Calibri" panose="020F0502020204030204" pitchFamily="34" charset="0"/>
              </a:rPr>
              <a:t>A Science, Technology, Engineering &amp; Math (STEM) grant-funding opportunity developed in partnership with the American Indian Higher Education Consortium (AIHEC) and the National Aeronautics and Space Administration (NASA)</a:t>
            </a:r>
            <a:endParaRPr lang="en-US" sz="2000" dirty="0">
              <a:solidFill>
                <a:srgbClr val="0071AE"/>
              </a:solidFill>
              <a:latin typeface="Calibri" panose="020F0502020204030204" pitchFamily="34" charset="0"/>
              <a:ea typeface="Times New Roman" panose="02020603050405020304" pitchFamily="18" charset="0"/>
            </a:endParaRPr>
          </a:p>
          <a:p>
            <a:pPr marL="0" marR="0" lvl="0" indent="0" algn="ctr" rtl="0">
              <a:lnSpc>
                <a:spcPct val="100000"/>
              </a:lnSpc>
              <a:spcBef>
                <a:spcPts val="0"/>
              </a:spcBef>
              <a:spcAft>
                <a:spcPts val="0"/>
              </a:spcAft>
              <a:buClr>
                <a:srgbClr val="000000"/>
              </a:buClr>
              <a:buSzPts val="3300"/>
              <a:buFont typeface="Arial"/>
              <a:buNone/>
            </a:pPr>
            <a:endParaRPr lang="en-US" sz="4000" b="1" i="0" u="none" strike="noStrike" dirty="0">
              <a:latin typeface="Calibri"/>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latin typeface="Calibri"/>
                <a:ea typeface="Calibri"/>
                <a:cs typeface="Calibri"/>
                <a:sym typeface="Calibri"/>
              </a:rPr>
              <a:t>Information Session &amp; Call for proposals</a:t>
            </a:r>
          </a:p>
          <a:p>
            <a:pPr marL="342900" marR="0" lvl="0" indent="-215900" algn="ctr" rtl="0">
              <a:lnSpc>
                <a:spcPct val="100000"/>
              </a:lnSpc>
              <a:spcBef>
                <a:spcPts val="0"/>
              </a:spcBef>
              <a:spcAft>
                <a:spcPts val="0"/>
              </a:spcAft>
              <a:buClr>
                <a:srgbClr val="000000"/>
              </a:buClr>
              <a:buSzPts val="2000"/>
              <a:buFont typeface="Courier New"/>
              <a:buNone/>
            </a:pPr>
            <a:endParaRPr lang="en-US" sz="4000" b="1" i="0" u="none" strike="noStrik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br>
              <a:rPr lang="en-US" sz="4000" b="1" i="0" u="none" strike="noStrike" dirty="0">
                <a:latin typeface="Calibri"/>
                <a:ea typeface="Calibri"/>
                <a:cs typeface="Calibri"/>
                <a:sym typeface="Calibri"/>
              </a:rPr>
            </a:br>
            <a:endParaRPr lang="en-US" sz="4000" b="1" i="0" u="none" strike="noStrike" dirty="0">
              <a:latin typeface="Calibri"/>
              <a:ea typeface="Calibri"/>
              <a:cs typeface="Calibri"/>
              <a:sym typeface="Calibri"/>
            </a:endParaRPr>
          </a:p>
        </p:txBody>
      </p:sp>
      <p:pic>
        <p:nvPicPr>
          <p:cNvPr id="3" name="Picture 2" descr="A logo with a red swoosh and white text&#10;&#10;Description automatically generated">
            <a:extLst>
              <a:ext uri="{FF2B5EF4-FFF2-40B4-BE49-F238E27FC236}">
                <a16:creationId xmlns:a16="http://schemas.microsoft.com/office/drawing/2014/main" id="{8A0D77B9-5844-51D7-1FEF-C951A82AFA03}"/>
              </a:ext>
            </a:extLst>
          </p:cNvPr>
          <p:cNvPicPr>
            <a:picLocks noChangeAspect="1"/>
          </p:cNvPicPr>
          <p:nvPr/>
        </p:nvPicPr>
        <p:blipFill>
          <a:blip r:embed="rId3"/>
          <a:stretch>
            <a:fillRect/>
          </a:stretch>
        </p:blipFill>
        <p:spPr>
          <a:xfrm>
            <a:off x="955301" y="4136644"/>
            <a:ext cx="2719295" cy="2275003"/>
          </a:xfrm>
          <a:prstGeom prst="rect">
            <a:avLst/>
          </a:prstGeom>
          <a:ln>
            <a:noFill/>
          </a:ln>
          <a:effectLst>
            <a:outerShdw blurRad="292100" dist="139700" dir="2700000" algn="tl" rotWithShape="0">
              <a:srgbClr val="333333">
                <a:alpha val="65000"/>
              </a:srgbClr>
            </a:outerShdw>
          </a:effectLst>
        </p:spPr>
      </p:pic>
      <p:pic>
        <p:nvPicPr>
          <p:cNvPr id="11" name="Picture 10" descr="A logo with a black background&#10;&#10;Description automatically generated">
            <a:extLst>
              <a:ext uri="{FF2B5EF4-FFF2-40B4-BE49-F238E27FC236}">
                <a16:creationId xmlns:a16="http://schemas.microsoft.com/office/drawing/2014/main" id="{093FDDF2-DC3E-BA54-3CDF-07A0365EAA7A}"/>
              </a:ext>
            </a:extLst>
          </p:cNvPr>
          <p:cNvPicPr>
            <a:picLocks noChangeAspect="1"/>
          </p:cNvPicPr>
          <p:nvPr/>
        </p:nvPicPr>
        <p:blipFill>
          <a:blip r:embed="rId4"/>
          <a:stretch>
            <a:fillRect/>
          </a:stretch>
        </p:blipFill>
        <p:spPr>
          <a:xfrm>
            <a:off x="452428" y="244389"/>
            <a:ext cx="3497406" cy="334047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g2ac194df0a2_1_0"/>
          <p:cNvSpPr/>
          <p:nvPr/>
        </p:nvSpPr>
        <p:spPr>
          <a:xfrm>
            <a:off x="0" y="447"/>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447"/>
            <a:ext cx="4694400" cy="685710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5272290" y="244389"/>
            <a:ext cx="6089100" cy="6271677"/>
          </a:xfrm>
          <a:prstGeom prst="rect">
            <a:avLst/>
          </a:prstGeom>
          <a:noFill/>
          <a:ln>
            <a:noFill/>
          </a:ln>
        </p:spPr>
        <p:txBody>
          <a:bodyPr spcFirstLastPara="1" wrap="square" lIns="91425" tIns="45700" rIns="91425" bIns="45700" anchor="t" anchorCtr="0">
            <a:spAutoFit/>
          </a:bodyPr>
          <a:lstStyle/>
          <a:p>
            <a:pPr marL="0" marR="0" algn="ctr" fontAlgn="base">
              <a:lnSpc>
                <a:spcPct val="115000"/>
              </a:lnSpc>
              <a:spcBef>
                <a:spcPts val="0"/>
              </a:spcBef>
              <a:spcAft>
                <a:spcPts val="600"/>
              </a:spcAft>
            </a:pPr>
            <a:r>
              <a:rPr lang="en-US" sz="2400" b="1" cap="small" dirty="0">
                <a:latin typeface="Calibri" panose="020F0502020204030204" pitchFamily="34" charset="0"/>
                <a:ea typeface="Times New Roman" panose="02020603050405020304" pitchFamily="18" charset="0"/>
                <a:cs typeface="Calibri" panose="020F0502020204030204" pitchFamily="34" charset="0"/>
              </a:rPr>
              <a:t>Thank you for coming! </a:t>
            </a:r>
          </a:p>
          <a:p>
            <a:pPr marL="0" marR="0" algn="ctr" fontAlgn="base">
              <a:lnSpc>
                <a:spcPct val="115000"/>
              </a:lnSpc>
              <a:spcBef>
                <a:spcPts val="0"/>
              </a:spcBef>
              <a:spcAft>
                <a:spcPts val="600"/>
              </a:spcAft>
            </a:pPr>
            <a:r>
              <a:rPr lang="en-US" sz="2400" b="1" i="0" u="none" strike="noStrike" cap="small" dirty="0">
                <a:latin typeface="Calibri" panose="020F0502020204030204" pitchFamily="34" charset="0"/>
                <a:ea typeface="Calibri"/>
                <a:cs typeface="Calibri" panose="020F0502020204030204" pitchFamily="34" charset="0"/>
                <a:sym typeface="Calibri"/>
              </a:rPr>
              <a:t>Please complete our survey:</a:t>
            </a: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9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r>
              <a:rPr lang="en-US" sz="2400" b="1" cap="small" dirty="0">
                <a:latin typeface="Calibri" panose="020F0502020204030204" pitchFamily="34" charset="0"/>
                <a:ea typeface="Calibri"/>
                <a:cs typeface="Calibri" panose="020F0502020204030204" pitchFamily="34" charset="0"/>
                <a:sym typeface="Calibri"/>
              </a:rPr>
              <a:t>We will come back together next Friday, June 14</a:t>
            </a:r>
            <a:r>
              <a:rPr lang="en-US" sz="2400" b="1" cap="small" baseline="30000" dirty="0">
                <a:latin typeface="Calibri" panose="020F0502020204030204" pitchFamily="34" charset="0"/>
                <a:ea typeface="Calibri"/>
                <a:cs typeface="Calibri" panose="020F0502020204030204" pitchFamily="34" charset="0"/>
                <a:sym typeface="Calibri"/>
              </a:rPr>
              <a:t>th</a:t>
            </a:r>
            <a:r>
              <a:rPr lang="en-US" sz="2400" b="1" cap="small" dirty="0">
                <a:latin typeface="Calibri" panose="020F0502020204030204" pitchFamily="34" charset="0"/>
                <a:ea typeface="Calibri"/>
                <a:cs typeface="Calibri" panose="020F0502020204030204" pitchFamily="34" charset="0"/>
                <a:sym typeface="Calibri"/>
              </a:rPr>
              <a:t> for a community of practice meeting</a:t>
            </a:r>
            <a:endParaRPr lang="en-US" sz="4000" b="1" i="0" u="none" strike="noStrike" dirty="0">
              <a:latin typeface="Calibri"/>
              <a:ea typeface="Calibri"/>
              <a:cs typeface="Calibri"/>
              <a:sym typeface="Calibri"/>
            </a:endParaRPr>
          </a:p>
        </p:txBody>
      </p:sp>
      <p:pic>
        <p:nvPicPr>
          <p:cNvPr id="3" name="Picture 2" descr="A logo with a red swoosh and white text&#10;&#10;Description automatically generated">
            <a:extLst>
              <a:ext uri="{FF2B5EF4-FFF2-40B4-BE49-F238E27FC236}">
                <a16:creationId xmlns:a16="http://schemas.microsoft.com/office/drawing/2014/main" id="{8A0D77B9-5844-51D7-1FEF-C951A82AFA03}"/>
              </a:ext>
            </a:extLst>
          </p:cNvPr>
          <p:cNvPicPr>
            <a:picLocks noChangeAspect="1"/>
          </p:cNvPicPr>
          <p:nvPr/>
        </p:nvPicPr>
        <p:blipFill>
          <a:blip r:embed="rId3"/>
          <a:stretch>
            <a:fillRect/>
          </a:stretch>
        </p:blipFill>
        <p:spPr>
          <a:xfrm>
            <a:off x="955301" y="4136644"/>
            <a:ext cx="2719295" cy="2275003"/>
          </a:xfrm>
          <a:prstGeom prst="rect">
            <a:avLst/>
          </a:prstGeom>
          <a:ln>
            <a:noFill/>
          </a:ln>
          <a:effectLst>
            <a:outerShdw blurRad="292100" dist="139700" dir="2700000" algn="tl" rotWithShape="0">
              <a:srgbClr val="333333">
                <a:alpha val="65000"/>
              </a:srgbClr>
            </a:outerShdw>
          </a:effectLst>
        </p:spPr>
      </p:pic>
      <p:pic>
        <p:nvPicPr>
          <p:cNvPr id="11" name="Picture 10" descr="A logo with a black background&#10;&#10;Description automatically generated">
            <a:extLst>
              <a:ext uri="{FF2B5EF4-FFF2-40B4-BE49-F238E27FC236}">
                <a16:creationId xmlns:a16="http://schemas.microsoft.com/office/drawing/2014/main" id="{093FDDF2-DC3E-BA54-3CDF-07A0365EAA7A}"/>
              </a:ext>
            </a:extLst>
          </p:cNvPr>
          <p:cNvPicPr>
            <a:picLocks noChangeAspect="1"/>
          </p:cNvPicPr>
          <p:nvPr/>
        </p:nvPicPr>
        <p:blipFill>
          <a:blip r:embed="rId4"/>
          <a:stretch>
            <a:fillRect/>
          </a:stretch>
        </p:blipFill>
        <p:spPr>
          <a:xfrm>
            <a:off x="452428" y="244389"/>
            <a:ext cx="3497406" cy="3340471"/>
          </a:xfrm>
          <a:prstGeom prst="rect">
            <a:avLst/>
          </a:prstGeom>
          <a:ln>
            <a:noFill/>
          </a:ln>
          <a:effectLst>
            <a:outerShdw blurRad="292100" dist="139700" dir="2700000" algn="tl" rotWithShape="0">
              <a:srgbClr val="333333">
                <a:alpha val="65000"/>
              </a:srgbClr>
            </a:outerShdw>
          </a:effectLst>
        </p:spPr>
      </p:pic>
      <p:pic>
        <p:nvPicPr>
          <p:cNvPr id="4" name="Picture 3" descr="A qr code with a black and white background&#10;&#10;Description automatically generated">
            <a:extLst>
              <a:ext uri="{FF2B5EF4-FFF2-40B4-BE49-F238E27FC236}">
                <a16:creationId xmlns:a16="http://schemas.microsoft.com/office/drawing/2014/main" id="{F04EA5DC-7F7C-E149-1E0C-22DFD1E7BF35}"/>
              </a:ext>
            </a:extLst>
          </p:cNvPr>
          <p:cNvPicPr>
            <a:picLocks noChangeAspect="1"/>
          </p:cNvPicPr>
          <p:nvPr/>
        </p:nvPicPr>
        <p:blipFill>
          <a:blip r:embed="rId5"/>
          <a:stretch>
            <a:fillRect/>
          </a:stretch>
        </p:blipFill>
        <p:spPr>
          <a:xfrm>
            <a:off x="6230319" y="1192193"/>
            <a:ext cx="4182678" cy="4182678"/>
          </a:xfrm>
          <a:prstGeom prst="rect">
            <a:avLst/>
          </a:prstGeom>
        </p:spPr>
      </p:pic>
    </p:spTree>
    <p:extLst>
      <p:ext uri="{BB962C8B-B14F-4D97-AF65-F5344CB8AC3E}">
        <p14:creationId xmlns:p14="http://schemas.microsoft.com/office/powerpoint/2010/main" val="4432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4" name="Text Placeholder 3">
            <a:extLst>
              <a:ext uri="{FF2B5EF4-FFF2-40B4-BE49-F238E27FC236}">
                <a16:creationId xmlns:a16="http://schemas.microsoft.com/office/drawing/2014/main" id="{1CE0C578-7396-8BA9-1791-34AB6495C909}"/>
              </a:ext>
            </a:extLst>
          </p:cNvPr>
          <p:cNvSpPr>
            <a:spLocks noGrp="1"/>
          </p:cNvSpPr>
          <p:nvPr>
            <p:ph type="body" idx="1"/>
          </p:nvPr>
        </p:nvSpPr>
        <p:spPr>
          <a:xfrm>
            <a:off x="526184" y="1880944"/>
            <a:ext cx="11156286" cy="3807790"/>
          </a:xfrm>
        </p:spPr>
        <p:txBody>
          <a:bodyPr/>
          <a:lstStyle/>
          <a:p>
            <a:pPr marL="571500" indent="-342900">
              <a:lnSpc>
                <a:spcPct val="200000"/>
              </a:lnSpc>
              <a:buClr>
                <a:srgbClr val="3A87AE"/>
              </a:buClr>
              <a:buFont typeface="Courier New" panose="02070309020205020404" pitchFamily="49" charset="0"/>
              <a:buChar char="o"/>
            </a:pPr>
            <a:r>
              <a:rPr lang="en-US" dirty="0">
                <a:solidFill>
                  <a:schemeClr val="bg2"/>
                </a:solidFill>
              </a:rPr>
              <a:t>Welcome and Grounding</a:t>
            </a:r>
          </a:p>
          <a:p>
            <a:pPr marL="571500" indent="-342900">
              <a:lnSpc>
                <a:spcPct val="200000"/>
              </a:lnSpc>
              <a:buClr>
                <a:srgbClr val="3A87AE"/>
              </a:buClr>
              <a:buFont typeface="Courier New" panose="02070309020205020404" pitchFamily="49" charset="0"/>
              <a:buChar char="o"/>
            </a:pPr>
            <a:r>
              <a:rPr lang="en-US" dirty="0">
                <a:solidFill>
                  <a:schemeClr val="bg2"/>
                </a:solidFill>
              </a:rPr>
              <a:t>Call for proposals – Overview</a:t>
            </a:r>
          </a:p>
          <a:p>
            <a:pPr marL="571500" indent="-342900">
              <a:lnSpc>
                <a:spcPct val="200000"/>
              </a:lnSpc>
              <a:buClr>
                <a:srgbClr val="3A87AE"/>
              </a:buClr>
              <a:buFont typeface="Courier New" panose="02070309020205020404" pitchFamily="49" charset="0"/>
              <a:buChar char="o"/>
            </a:pPr>
            <a:r>
              <a:rPr lang="en-US" dirty="0">
                <a:solidFill>
                  <a:schemeClr val="bg2"/>
                </a:solidFill>
              </a:rPr>
              <a:t>Web Navigation Demo &amp; discussion</a:t>
            </a:r>
          </a:p>
          <a:p>
            <a:pPr marL="571500" indent="-342900">
              <a:lnSpc>
                <a:spcPct val="200000"/>
              </a:lnSpc>
              <a:buClr>
                <a:srgbClr val="3A87AE"/>
              </a:buClr>
              <a:buFont typeface="Courier New" panose="02070309020205020404" pitchFamily="49" charset="0"/>
              <a:buChar char="o"/>
            </a:pPr>
            <a:r>
              <a:rPr lang="en-US" dirty="0">
                <a:solidFill>
                  <a:schemeClr val="bg2"/>
                </a:solidFill>
              </a:rPr>
              <a:t>Closing &amp; Next Steps</a:t>
            </a:r>
          </a:p>
          <a:p>
            <a:pPr marL="571500" indent="-342900">
              <a:lnSpc>
                <a:spcPct val="150000"/>
              </a:lnSpc>
              <a:buClr>
                <a:srgbClr val="3A87AE"/>
              </a:buClr>
              <a:buFont typeface="Courier New" panose="02070309020205020404" pitchFamily="49" charset="0"/>
              <a:buChar char="o"/>
            </a:pPr>
            <a:endParaRPr lang="en-US" dirty="0">
              <a:solidFill>
                <a:schemeClr val="bg2"/>
              </a:solidFil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dirty="0"/>
              <a:t>Today’s Agenda</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descr="A logo with a red swoosh and white text&#10;&#10;Description automatically generated">
            <a:extLst>
              <a:ext uri="{FF2B5EF4-FFF2-40B4-BE49-F238E27FC236}">
                <a16:creationId xmlns:a16="http://schemas.microsoft.com/office/drawing/2014/main" id="{5CB21C5F-86ED-CD76-6786-CA51FA58C321}"/>
              </a:ext>
            </a:extLst>
          </p:cNvPr>
          <p:cNvPicPr>
            <a:picLocks noChangeAspect="1"/>
          </p:cNvPicPr>
          <p:nvPr/>
        </p:nvPicPr>
        <p:blipFill>
          <a:blip r:embed="rId4"/>
          <a:stretch>
            <a:fillRect/>
          </a:stretch>
        </p:blipFill>
        <p:spPr>
          <a:xfrm>
            <a:off x="188539" y="5962839"/>
            <a:ext cx="926343" cy="774992"/>
          </a:xfrm>
          <a:prstGeom prst="rect">
            <a:avLst/>
          </a:prstGeom>
          <a:ln>
            <a:noFill/>
          </a:ln>
          <a:effectLst/>
        </p:spPr>
      </p:pic>
    </p:spTree>
    <p:extLst>
      <p:ext uri="{BB962C8B-B14F-4D97-AF65-F5344CB8AC3E}">
        <p14:creationId xmlns:p14="http://schemas.microsoft.com/office/powerpoint/2010/main" val="12434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dirty="0"/>
              <a:t>AIHEC &amp; NASA Team</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descr="A logo with a red swoosh and white text&#10;&#10;Description automatically generated">
            <a:extLst>
              <a:ext uri="{FF2B5EF4-FFF2-40B4-BE49-F238E27FC236}">
                <a16:creationId xmlns:a16="http://schemas.microsoft.com/office/drawing/2014/main" id="{5CB21C5F-86ED-CD76-6786-CA51FA58C321}"/>
              </a:ext>
            </a:extLst>
          </p:cNvPr>
          <p:cNvPicPr>
            <a:picLocks noChangeAspect="1"/>
          </p:cNvPicPr>
          <p:nvPr/>
        </p:nvPicPr>
        <p:blipFill>
          <a:blip r:embed="rId4"/>
          <a:stretch>
            <a:fillRect/>
          </a:stretch>
        </p:blipFill>
        <p:spPr>
          <a:xfrm>
            <a:off x="188539" y="5962839"/>
            <a:ext cx="926343" cy="774992"/>
          </a:xfrm>
          <a:prstGeom prst="rect">
            <a:avLst/>
          </a:prstGeom>
          <a:ln>
            <a:noFill/>
          </a:ln>
          <a:effectLst/>
        </p:spPr>
      </p:pic>
      <p:pic>
        <p:nvPicPr>
          <p:cNvPr id="5" name="Picture 4" descr="A person in a suit and tie&#10;&#10;Description automatically generated">
            <a:extLst>
              <a:ext uri="{FF2B5EF4-FFF2-40B4-BE49-F238E27FC236}">
                <a16:creationId xmlns:a16="http://schemas.microsoft.com/office/drawing/2014/main" id="{C0CBDC47-B0B7-EF4C-ABE8-894FF12156D8}"/>
              </a:ext>
            </a:extLst>
          </p:cNvPr>
          <p:cNvPicPr>
            <a:picLocks noChangeAspect="1"/>
          </p:cNvPicPr>
          <p:nvPr/>
        </p:nvPicPr>
        <p:blipFill>
          <a:blip r:embed="rId5"/>
          <a:stretch>
            <a:fillRect/>
          </a:stretch>
        </p:blipFill>
        <p:spPr>
          <a:xfrm>
            <a:off x="4297907" y="2632127"/>
            <a:ext cx="1493073" cy="2090303"/>
          </a:xfrm>
          <a:prstGeom prst="rect">
            <a:avLst/>
          </a:prstGeom>
        </p:spPr>
      </p:pic>
      <p:pic>
        <p:nvPicPr>
          <p:cNvPr id="7" name="Picture 6" descr="A person smiling at camera&#10;&#10;Description automatically generated">
            <a:extLst>
              <a:ext uri="{FF2B5EF4-FFF2-40B4-BE49-F238E27FC236}">
                <a16:creationId xmlns:a16="http://schemas.microsoft.com/office/drawing/2014/main" id="{25FD7CB7-4D85-5773-011B-0651E82AF0C1}"/>
              </a:ext>
            </a:extLst>
          </p:cNvPr>
          <p:cNvPicPr>
            <a:picLocks noChangeAspect="1"/>
          </p:cNvPicPr>
          <p:nvPr/>
        </p:nvPicPr>
        <p:blipFill>
          <a:blip r:embed="rId6"/>
          <a:stretch>
            <a:fillRect/>
          </a:stretch>
        </p:blipFill>
        <p:spPr>
          <a:xfrm>
            <a:off x="6183768" y="2646200"/>
            <a:ext cx="1493073" cy="2090303"/>
          </a:xfrm>
          <a:prstGeom prst="rect">
            <a:avLst/>
          </a:prstGeom>
        </p:spPr>
      </p:pic>
      <p:pic>
        <p:nvPicPr>
          <p:cNvPr id="12" name="Picture 11" descr="A person with afro hair smiling&#10;&#10;Description automatically generated">
            <a:extLst>
              <a:ext uri="{FF2B5EF4-FFF2-40B4-BE49-F238E27FC236}">
                <a16:creationId xmlns:a16="http://schemas.microsoft.com/office/drawing/2014/main" id="{4FB8A720-3A96-FF12-D713-D789D869A867}"/>
              </a:ext>
            </a:extLst>
          </p:cNvPr>
          <p:cNvPicPr>
            <a:picLocks noChangeAspect="1"/>
          </p:cNvPicPr>
          <p:nvPr/>
        </p:nvPicPr>
        <p:blipFill>
          <a:blip r:embed="rId7"/>
          <a:stretch>
            <a:fillRect/>
          </a:stretch>
        </p:blipFill>
        <p:spPr>
          <a:xfrm>
            <a:off x="526185" y="2636828"/>
            <a:ext cx="1493073" cy="2090302"/>
          </a:xfrm>
          <a:prstGeom prst="rect">
            <a:avLst/>
          </a:prstGeom>
        </p:spPr>
      </p:pic>
      <p:pic>
        <p:nvPicPr>
          <p:cNvPr id="14" name="Picture 13" descr="A person in a suit smiling&#10;&#10;Description automatically generated">
            <a:extLst>
              <a:ext uri="{FF2B5EF4-FFF2-40B4-BE49-F238E27FC236}">
                <a16:creationId xmlns:a16="http://schemas.microsoft.com/office/drawing/2014/main" id="{399DE49A-6FF4-3852-0CC8-9C2B44B29F4F}"/>
              </a:ext>
            </a:extLst>
          </p:cNvPr>
          <p:cNvPicPr>
            <a:picLocks noChangeAspect="1"/>
          </p:cNvPicPr>
          <p:nvPr/>
        </p:nvPicPr>
        <p:blipFill rotWithShape="1">
          <a:blip r:embed="rId8"/>
          <a:srcRect t="5085" r="35484"/>
          <a:stretch/>
        </p:blipFill>
        <p:spPr>
          <a:xfrm>
            <a:off x="2412046" y="2646200"/>
            <a:ext cx="1493073" cy="2090303"/>
          </a:xfrm>
          <a:prstGeom prst="rect">
            <a:avLst/>
          </a:prstGeom>
        </p:spPr>
      </p:pic>
      <p:pic>
        <p:nvPicPr>
          <p:cNvPr id="15" name="Picture 14" descr="A person in a suit smiling&#10;&#10;Description automatically generated">
            <a:extLst>
              <a:ext uri="{FF2B5EF4-FFF2-40B4-BE49-F238E27FC236}">
                <a16:creationId xmlns:a16="http://schemas.microsoft.com/office/drawing/2014/main" id="{76B5B12C-F336-82B0-9796-4DB8A65DA415}"/>
              </a:ext>
            </a:extLst>
          </p:cNvPr>
          <p:cNvPicPr>
            <a:picLocks noChangeAspect="1"/>
          </p:cNvPicPr>
          <p:nvPr/>
        </p:nvPicPr>
        <p:blipFill rotWithShape="1">
          <a:blip r:embed="rId8"/>
          <a:srcRect t="5085" r="35484"/>
          <a:stretch/>
        </p:blipFill>
        <p:spPr>
          <a:xfrm>
            <a:off x="8069629" y="2646200"/>
            <a:ext cx="1493073" cy="2090303"/>
          </a:xfrm>
          <a:prstGeom prst="rect">
            <a:avLst/>
          </a:prstGeom>
        </p:spPr>
      </p:pic>
      <p:pic>
        <p:nvPicPr>
          <p:cNvPr id="16" name="Picture 15" descr="A person in a suit smiling&#10;&#10;Description automatically generated">
            <a:extLst>
              <a:ext uri="{FF2B5EF4-FFF2-40B4-BE49-F238E27FC236}">
                <a16:creationId xmlns:a16="http://schemas.microsoft.com/office/drawing/2014/main" id="{F1B0C2EF-CC3F-694A-6BB2-F4A972F8D48F}"/>
              </a:ext>
            </a:extLst>
          </p:cNvPr>
          <p:cNvPicPr>
            <a:picLocks noChangeAspect="1"/>
          </p:cNvPicPr>
          <p:nvPr/>
        </p:nvPicPr>
        <p:blipFill rotWithShape="1">
          <a:blip r:embed="rId8"/>
          <a:srcRect t="5085" r="35484"/>
          <a:stretch/>
        </p:blipFill>
        <p:spPr>
          <a:xfrm>
            <a:off x="9955490" y="2646200"/>
            <a:ext cx="1493073" cy="2090303"/>
          </a:xfrm>
          <a:prstGeom prst="rect">
            <a:avLst/>
          </a:prstGeom>
        </p:spPr>
      </p:pic>
      <p:pic>
        <p:nvPicPr>
          <p:cNvPr id="4" name="Picture 3" descr="A close-up of a person smiling&#10;&#10;Description automatically generated">
            <a:extLst>
              <a:ext uri="{FF2B5EF4-FFF2-40B4-BE49-F238E27FC236}">
                <a16:creationId xmlns:a16="http://schemas.microsoft.com/office/drawing/2014/main" id="{30E5A189-C78F-01F1-B555-389C048F2852}"/>
              </a:ext>
            </a:extLst>
          </p:cNvPr>
          <p:cNvPicPr>
            <a:picLocks noChangeAspect="1"/>
          </p:cNvPicPr>
          <p:nvPr/>
        </p:nvPicPr>
        <p:blipFill rotWithShape="1">
          <a:blip r:embed="rId9"/>
          <a:srcRect l="14314" r="14688"/>
          <a:stretch/>
        </p:blipFill>
        <p:spPr>
          <a:xfrm>
            <a:off x="8069628" y="2639866"/>
            <a:ext cx="1493073" cy="2102970"/>
          </a:xfrm>
          <a:prstGeom prst="rect">
            <a:avLst/>
          </a:prstGeom>
        </p:spPr>
      </p:pic>
      <p:pic>
        <p:nvPicPr>
          <p:cNvPr id="11" name="Picture 10" descr="A person wearing glasses and a purple shirt&#10;&#10;Description automatically generated">
            <a:extLst>
              <a:ext uri="{FF2B5EF4-FFF2-40B4-BE49-F238E27FC236}">
                <a16:creationId xmlns:a16="http://schemas.microsoft.com/office/drawing/2014/main" id="{E81CB7E7-047A-D5E6-2AAA-9DC941F15D01}"/>
              </a:ext>
            </a:extLst>
          </p:cNvPr>
          <p:cNvPicPr>
            <a:picLocks noChangeAspect="1"/>
          </p:cNvPicPr>
          <p:nvPr/>
        </p:nvPicPr>
        <p:blipFill rotWithShape="1">
          <a:blip r:embed="rId10"/>
          <a:srcRect l="8372" r="20416"/>
          <a:stretch/>
        </p:blipFill>
        <p:spPr>
          <a:xfrm>
            <a:off x="9955489" y="2643032"/>
            <a:ext cx="1493074" cy="2096637"/>
          </a:xfrm>
          <a:prstGeom prst="rect">
            <a:avLst/>
          </a:prstGeom>
        </p:spPr>
      </p:pic>
    </p:spTree>
    <p:extLst>
      <p:ext uri="{BB962C8B-B14F-4D97-AF65-F5344CB8AC3E}">
        <p14:creationId xmlns:p14="http://schemas.microsoft.com/office/powerpoint/2010/main" val="175265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dirty="0"/>
              <a:t>RFP Overview – Purpose</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descr="A logo with a red swoosh and white text&#10;&#10;Description automatically generated">
            <a:extLst>
              <a:ext uri="{FF2B5EF4-FFF2-40B4-BE49-F238E27FC236}">
                <a16:creationId xmlns:a16="http://schemas.microsoft.com/office/drawing/2014/main" id="{5CB21C5F-86ED-CD76-6786-CA51FA58C321}"/>
              </a:ext>
            </a:extLst>
          </p:cNvPr>
          <p:cNvPicPr>
            <a:picLocks noChangeAspect="1"/>
          </p:cNvPicPr>
          <p:nvPr/>
        </p:nvPicPr>
        <p:blipFill>
          <a:blip r:embed="rId4"/>
          <a:stretch>
            <a:fillRect/>
          </a:stretch>
        </p:blipFill>
        <p:spPr>
          <a:xfrm>
            <a:off x="188539" y="5962839"/>
            <a:ext cx="926343" cy="774992"/>
          </a:xfrm>
          <a:prstGeom prst="rect">
            <a:avLst/>
          </a:prstGeom>
          <a:ln>
            <a:noFill/>
          </a:ln>
          <a:effectLst/>
        </p:spPr>
      </p:pic>
      <p:sp>
        <p:nvSpPr>
          <p:cNvPr id="4" name="TextBox 3">
            <a:extLst>
              <a:ext uri="{FF2B5EF4-FFF2-40B4-BE49-F238E27FC236}">
                <a16:creationId xmlns:a16="http://schemas.microsoft.com/office/drawing/2014/main" id="{CA5A6579-2ACF-1895-0E03-9DC7D3AA514E}"/>
              </a:ext>
            </a:extLst>
          </p:cNvPr>
          <p:cNvSpPr txBox="1"/>
          <p:nvPr/>
        </p:nvSpPr>
        <p:spPr>
          <a:xfrm>
            <a:off x="369189" y="1793996"/>
            <a:ext cx="10441361" cy="3932167"/>
          </a:xfrm>
          <a:prstGeom prst="rect">
            <a:avLst/>
          </a:prstGeom>
          <a:noFill/>
        </p:spPr>
        <p:txBody>
          <a:bodyPr wrap="square">
            <a:spAutoFit/>
          </a:bodyPr>
          <a:lstStyle/>
          <a:p>
            <a:pPr marL="0" marR="0">
              <a:lnSpc>
                <a:spcPct val="150000"/>
              </a:lnSpc>
              <a:spcBef>
                <a:spcPts val="0"/>
              </a:spcBef>
              <a:spcAft>
                <a:spcPts val="900"/>
              </a:spcAft>
            </a:pPr>
            <a:r>
              <a:rPr lang="en-US" sz="1800" dirty="0">
                <a:solidFill>
                  <a:schemeClr val="bg2">
                    <a:lumMod val="50000"/>
                  </a:schemeClr>
                </a:solidFill>
                <a:latin typeface="Calibri" panose="020F0502020204030204" pitchFamily="34" charset="0"/>
                <a:ea typeface="Times New Roman" panose="02020603050405020304" pitchFamily="18" charset="0"/>
              </a:rPr>
              <a:t>T</a:t>
            </a:r>
            <a:r>
              <a:rPr lang="en-US" sz="1800" dirty="0">
                <a:solidFill>
                  <a:schemeClr val="bg2">
                    <a:lumMod val="50000"/>
                  </a:schemeClr>
                </a:solidFill>
                <a:effectLst/>
                <a:latin typeface="Calibri" panose="020F0502020204030204" pitchFamily="34" charset="0"/>
                <a:ea typeface="Times New Roman" panose="02020603050405020304" pitchFamily="18" charset="0"/>
              </a:rPr>
              <a:t>he Building Bridges Grant program is designed to provide funds to improve infrastructure, update academic program content, student research opportunities, faculty professional development, bridging activities, and other initiatives to support TCU efforts to develop and enhance their STEM programs. </a:t>
            </a:r>
          </a:p>
          <a:p>
            <a:pPr marL="0" marR="0">
              <a:lnSpc>
                <a:spcPct val="150000"/>
              </a:lnSpc>
              <a:spcBef>
                <a:spcPts val="0"/>
              </a:spcBef>
              <a:spcAft>
                <a:spcPts val="900"/>
              </a:spcAft>
            </a:pPr>
            <a:endParaRPr lang="en-US" sz="500" dirty="0">
              <a:solidFill>
                <a:schemeClr val="bg2">
                  <a:lumMod val="50000"/>
                </a:schemeClr>
              </a:solidFill>
              <a:effectLst/>
              <a:latin typeface="Calibri" panose="020F0502020204030204" pitchFamily="34" charset="0"/>
              <a:ea typeface="Times New Roman" panose="02020603050405020304" pitchFamily="18" charset="0"/>
            </a:endParaRPr>
          </a:p>
          <a:p>
            <a:pPr marL="0" marR="0">
              <a:lnSpc>
                <a:spcPct val="150000"/>
              </a:lnSpc>
              <a:spcBef>
                <a:spcPts val="0"/>
              </a:spcBef>
              <a:spcAft>
                <a:spcPts val="900"/>
              </a:spcAft>
            </a:pPr>
            <a:r>
              <a:rPr lang="en-US" sz="1800" dirty="0">
                <a:solidFill>
                  <a:schemeClr val="bg2">
                    <a:lumMod val="50000"/>
                  </a:schemeClr>
                </a:solidFill>
                <a:effectLst/>
                <a:latin typeface="Calibri" panose="020F0502020204030204" pitchFamily="34" charset="0"/>
                <a:ea typeface="Times New Roman" panose="02020603050405020304" pitchFamily="18" charset="0"/>
              </a:rPr>
              <a:t>Through providing funds on a semi-annual basis, it is NASA &amp; AIHEC’s hope that the program will enhance the ability of TCUs to:</a:t>
            </a:r>
          </a:p>
          <a:p>
            <a:pPr marL="285750" lvl="4" indent="-285750">
              <a:lnSpc>
                <a:spcPct val="150000"/>
              </a:lnSpc>
              <a:spcAft>
                <a:spcPts val="900"/>
              </a:spcAft>
              <a:buClr>
                <a:srgbClr val="3A87AE"/>
              </a:buClr>
              <a:buFont typeface="Courier New" panose="02070309020205020404" pitchFamily="49" charset="0"/>
              <a:buChar char="o"/>
            </a:pPr>
            <a:r>
              <a:rPr lang="en-US" sz="1600" dirty="0">
                <a:solidFill>
                  <a:schemeClr val="bg2">
                    <a:lumMod val="50000"/>
                  </a:schemeClr>
                </a:solidFill>
                <a:latin typeface="Calibri" panose="020F0502020204030204" pitchFamily="34" charset="0"/>
                <a:ea typeface="Times New Roman" panose="02020603050405020304" pitchFamily="18" charset="0"/>
              </a:rPr>
              <a:t>P</a:t>
            </a:r>
            <a:r>
              <a:rPr lang="en-US" sz="1600" dirty="0">
                <a:solidFill>
                  <a:schemeClr val="bg2">
                    <a:lumMod val="50000"/>
                  </a:schemeClr>
                </a:solidFill>
                <a:effectLst/>
                <a:latin typeface="Calibri" panose="020F0502020204030204" pitchFamily="34" charset="0"/>
                <a:ea typeface="Times New Roman" panose="02020603050405020304" pitchFamily="18" charset="0"/>
              </a:rPr>
              <a:t>rovide high quality STEM education programs, </a:t>
            </a:r>
          </a:p>
          <a:p>
            <a:pPr marL="285750" lvl="2" indent="-285750">
              <a:lnSpc>
                <a:spcPct val="150000"/>
              </a:lnSpc>
              <a:spcAft>
                <a:spcPts val="900"/>
              </a:spcAft>
              <a:buClr>
                <a:srgbClr val="3A87AE"/>
              </a:buClr>
              <a:buFont typeface="Courier New" panose="02070309020205020404" pitchFamily="49" charset="0"/>
              <a:buChar char="o"/>
            </a:pPr>
            <a:r>
              <a:rPr lang="en-US" sz="1600" dirty="0">
                <a:solidFill>
                  <a:schemeClr val="bg2">
                    <a:lumMod val="50000"/>
                  </a:schemeClr>
                </a:solidFill>
                <a:latin typeface="Calibri" panose="020F0502020204030204" pitchFamily="34" charset="0"/>
                <a:ea typeface="Times New Roman" panose="02020603050405020304" pitchFamily="18" charset="0"/>
              </a:rPr>
              <a:t>P</a:t>
            </a:r>
            <a:r>
              <a:rPr lang="en-US" sz="1600" dirty="0">
                <a:solidFill>
                  <a:schemeClr val="bg2">
                    <a:lumMod val="50000"/>
                  </a:schemeClr>
                </a:solidFill>
                <a:effectLst/>
                <a:latin typeface="Calibri" panose="020F0502020204030204" pitchFamily="34" charset="0"/>
                <a:ea typeface="Times New Roman" panose="02020603050405020304" pitchFamily="18" charset="0"/>
              </a:rPr>
              <a:t>articipate in collaborative STEM research initiatives, and </a:t>
            </a:r>
          </a:p>
          <a:p>
            <a:pPr marL="285750" lvl="2" indent="-285750">
              <a:lnSpc>
                <a:spcPct val="150000"/>
              </a:lnSpc>
              <a:spcAft>
                <a:spcPts val="900"/>
              </a:spcAft>
              <a:buClr>
                <a:srgbClr val="3A87AE"/>
              </a:buClr>
              <a:buFont typeface="Courier New" panose="02070309020205020404" pitchFamily="49" charset="0"/>
              <a:buChar char="o"/>
            </a:pPr>
            <a:r>
              <a:rPr lang="en-US" sz="1600" dirty="0">
                <a:solidFill>
                  <a:schemeClr val="bg2">
                    <a:lumMod val="50000"/>
                  </a:schemeClr>
                </a:solidFill>
                <a:latin typeface="Calibri" panose="020F0502020204030204" pitchFamily="34" charset="0"/>
                <a:ea typeface="Times New Roman" panose="02020603050405020304" pitchFamily="18" charset="0"/>
              </a:rPr>
              <a:t>E</a:t>
            </a:r>
            <a:r>
              <a:rPr lang="en-US" sz="1600" dirty="0">
                <a:solidFill>
                  <a:schemeClr val="bg2">
                    <a:lumMod val="50000"/>
                  </a:schemeClr>
                </a:solidFill>
                <a:effectLst/>
                <a:latin typeface="Calibri" panose="020F0502020204030204" pitchFamily="34" charset="0"/>
                <a:ea typeface="Times New Roman" panose="02020603050405020304" pitchFamily="18" charset="0"/>
              </a:rPr>
              <a:t>nsure the inclusion of American Indians and Alaskan Natives in a well-prepared NASA STEM workforce. </a:t>
            </a:r>
          </a:p>
        </p:txBody>
      </p:sp>
    </p:spTree>
    <p:extLst>
      <p:ext uri="{BB962C8B-B14F-4D97-AF65-F5344CB8AC3E}">
        <p14:creationId xmlns:p14="http://schemas.microsoft.com/office/powerpoint/2010/main" val="35403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dirty="0">
                <a:latin typeface="Calibri"/>
                <a:cs typeface="Calibri"/>
              </a:rPr>
              <a:t>RFP Overview - FAQ</a:t>
            </a:r>
            <a:endParaRPr lang="en-US" sz="3600" b="1" dirty="0"/>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descr="A logo with a red swoosh and white text&#10;&#10;Description automatically generated">
            <a:extLst>
              <a:ext uri="{FF2B5EF4-FFF2-40B4-BE49-F238E27FC236}">
                <a16:creationId xmlns:a16="http://schemas.microsoft.com/office/drawing/2014/main" id="{5CB21C5F-86ED-CD76-6786-CA51FA58C321}"/>
              </a:ext>
            </a:extLst>
          </p:cNvPr>
          <p:cNvPicPr>
            <a:picLocks noChangeAspect="1"/>
          </p:cNvPicPr>
          <p:nvPr/>
        </p:nvPicPr>
        <p:blipFill>
          <a:blip r:embed="rId4"/>
          <a:stretch>
            <a:fillRect/>
          </a:stretch>
        </p:blipFill>
        <p:spPr>
          <a:xfrm>
            <a:off x="188539" y="5962839"/>
            <a:ext cx="926343" cy="774992"/>
          </a:xfrm>
          <a:prstGeom prst="rect">
            <a:avLst/>
          </a:prstGeom>
          <a:ln>
            <a:noFill/>
          </a:ln>
          <a:effectLst/>
        </p:spPr>
      </p:pic>
      <p:sp>
        <p:nvSpPr>
          <p:cNvPr id="12" name="TextBox 11">
            <a:extLst>
              <a:ext uri="{FF2B5EF4-FFF2-40B4-BE49-F238E27FC236}">
                <a16:creationId xmlns:a16="http://schemas.microsoft.com/office/drawing/2014/main" id="{EE325A85-9E83-373D-DF2F-FE42FDDFC838}"/>
              </a:ext>
            </a:extLst>
          </p:cNvPr>
          <p:cNvSpPr txBox="1"/>
          <p:nvPr/>
        </p:nvSpPr>
        <p:spPr>
          <a:xfrm>
            <a:off x="509530" y="1764535"/>
            <a:ext cx="10878906" cy="3681136"/>
          </a:xfrm>
          <a:prstGeom prst="rect">
            <a:avLst/>
          </a:prstGeom>
          <a:noFill/>
        </p:spPr>
        <p:txBody>
          <a:bodyPr wrap="square" lIns="91440" tIns="45720" rIns="91440" bIns="45720" anchor="t">
            <a:spAutoFit/>
          </a:bodyPr>
          <a:lstStyle/>
          <a:p>
            <a:pPr>
              <a:lnSpc>
                <a:spcPct val="150000"/>
              </a:lnSpc>
              <a:spcAft>
                <a:spcPts val="600"/>
              </a:spcAft>
            </a:pPr>
            <a:r>
              <a:rPr lang="en-US" sz="1800" b="1" dirty="0">
                <a:latin typeface="Calibri"/>
                <a:cs typeface="Calibri"/>
              </a:rPr>
              <a:t>RFP RELEASE DATE: </a:t>
            </a:r>
            <a:r>
              <a:rPr lang="en-US" sz="1800" dirty="0">
                <a:latin typeface="Calibri"/>
                <a:cs typeface="Calibri"/>
              </a:rPr>
              <a:t>June 2024, TBD</a:t>
            </a:r>
            <a:endParaRPr lang="en-US" sz="1800" b="1" dirty="0">
              <a:latin typeface="Calibri"/>
              <a:cs typeface="Calibri"/>
            </a:endParaRPr>
          </a:p>
          <a:p>
            <a:pPr marL="0" marR="0" fontAlgn="base">
              <a:lnSpc>
                <a:spcPct val="150000"/>
              </a:lnSpc>
              <a:spcBef>
                <a:spcPts val="0"/>
              </a:spcBef>
              <a:spcAft>
                <a:spcPts val="6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PROPOSAL DUE DATE:</a:t>
            </a:r>
            <a:r>
              <a:rPr lang="en-US" sz="1800" dirty="0">
                <a:effectLst/>
                <a:latin typeface="Calibri" panose="020F0502020204030204" pitchFamily="34" charset="0"/>
                <a:ea typeface="Times New Roman" panose="02020603050405020304" pitchFamily="18" charset="0"/>
                <a:cs typeface="Calibri" panose="020F0502020204030204" pitchFamily="34" charset="0"/>
              </a:rPr>
              <a:t> 11:59 PM Eastern Time (ET) August 12, 2024</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50000"/>
              </a:lnSpc>
              <a:spcAft>
                <a:spcPts val="600"/>
              </a:spcAft>
            </a:pPr>
            <a:r>
              <a:rPr lang="en-US" sz="1800" b="1" dirty="0">
                <a:effectLst/>
                <a:latin typeface="Calibri"/>
                <a:ea typeface="Times New Roman" panose="02020603050405020304" pitchFamily="18" charset="0"/>
                <a:cs typeface="Calibri"/>
              </a:rPr>
              <a:t>FUNDING AMOUNT:</a:t>
            </a:r>
            <a:r>
              <a:rPr lang="en-US" sz="1800" dirty="0">
                <a:effectLst/>
                <a:latin typeface="Calibri"/>
                <a:ea typeface="Times New Roman" panose="02020603050405020304" pitchFamily="18" charset="0"/>
                <a:cs typeface="Calibri"/>
              </a:rPr>
              <a:t> Multiple awards of up to $68,600 are available</a:t>
            </a:r>
            <a:r>
              <a:rPr lang="en-US" sz="1800" dirty="0">
                <a:latin typeface="Calibri"/>
                <a:ea typeface="Times New Roman" panose="02020603050405020304" pitchFamily="18" charset="0"/>
                <a:cs typeface="Calibri"/>
              </a:rPr>
              <a:t> ($686,000 total each year)</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marR="0" fontAlgn="base">
              <a:lnSpc>
                <a:spcPct val="150000"/>
              </a:lnSpc>
              <a:spcBef>
                <a:spcPts val="0"/>
              </a:spcBef>
              <a:spcAft>
                <a:spcPts val="6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ELIGIBILITY:</a:t>
            </a:r>
            <a:r>
              <a:rPr lang="en-US" sz="1800" dirty="0">
                <a:effectLst/>
                <a:latin typeface="Calibri" panose="020F0502020204030204" pitchFamily="34" charset="0"/>
                <a:ea typeface="Times New Roman" panose="02020603050405020304" pitchFamily="18" charset="0"/>
                <a:cs typeface="Calibri" panose="020F0502020204030204" pitchFamily="34" charset="0"/>
              </a:rPr>
              <a:t> Funds are available to faculty led teams from all accredited Tribal Colleges &amp; Universities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marR="0" fontAlgn="base">
              <a:lnSpc>
                <a:spcPct val="150000"/>
              </a:lnSpc>
              <a:spcBef>
                <a:spcPts val="0"/>
              </a:spcBef>
              <a:spcAft>
                <a:spcPts val="600"/>
              </a:spcAft>
            </a:pPr>
            <a:r>
              <a:rPr lang="en-US" sz="1800" b="1" dirty="0">
                <a:effectLst/>
                <a:latin typeface="Calibri"/>
                <a:ea typeface="Times New Roman" panose="02020603050405020304" pitchFamily="18" charset="0"/>
                <a:cs typeface="Calibri"/>
              </a:rPr>
              <a:t>ESTIMATED CONTRACT PERIOD:</a:t>
            </a:r>
            <a:r>
              <a:rPr lang="en-US" sz="1800" dirty="0">
                <a:effectLst/>
                <a:latin typeface="Calibri"/>
                <a:ea typeface="Times New Roman" panose="02020603050405020304" pitchFamily="18" charset="0"/>
                <a:cs typeface="Calibri"/>
              </a:rPr>
              <a:t> September 16, 2024 through September 16, 2026, or up to 2 years (24 months) from date of award, depending on the scope of the project. Projects designed for shorter periods of time will receive equal consideration. If projects last 1 year or less, projects can be renewed for a second cycle with an additional award.</a:t>
            </a:r>
          </a:p>
        </p:txBody>
      </p:sp>
    </p:spTree>
    <p:extLst>
      <p:ext uri="{BB962C8B-B14F-4D97-AF65-F5344CB8AC3E}">
        <p14:creationId xmlns:p14="http://schemas.microsoft.com/office/powerpoint/2010/main" val="70492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dirty="0"/>
              <a:t>RFP Overview – Priority Areas</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descr="A logo with a red swoosh and white text&#10;&#10;Description automatically generated">
            <a:extLst>
              <a:ext uri="{FF2B5EF4-FFF2-40B4-BE49-F238E27FC236}">
                <a16:creationId xmlns:a16="http://schemas.microsoft.com/office/drawing/2014/main" id="{5CB21C5F-86ED-CD76-6786-CA51FA58C321}"/>
              </a:ext>
            </a:extLst>
          </p:cNvPr>
          <p:cNvPicPr>
            <a:picLocks noChangeAspect="1"/>
          </p:cNvPicPr>
          <p:nvPr/>
        </p:nvPicPr>
        <p:blipFill>
          <a:blip r:embed="rId4"/>
          <a:stretch>
            <a:fillRect/>
          </a:stretch>
        </p:blipFill>
        <p:spPr>
          <a:xfrm>
            <a:off x="188539" y="5962839"/>
            <a:ext cx="926343" cy="774992"/>
          </a:xfrm>
          <a:prstGeom prst="rect">
            <a:avLst/>
          </a:prstGeom>
          <a:ln>
            <a:noFill/>
          </a:ln>
          <a:effectLst/>
        </p:spPr>
      </p:pic>
      <p:sp>
        <p:nvSpPr>
          <p:cNvPr id="4" name="TextBox 3">
            <a:extLst>
              <a:ext uri="{FF2B5EF4-FFF2-40B4-BE49-F238E27FC236}">
                <a16:creationId xmlns:a16="http://schemas.microsoft.com/office/drawing/2014/main" id="{CA5A6579-2ACF-1895-0E03-9DC7D3AA514E}"/>
              </a:ext>
            </a:extLst>
          </p:cNvPr>
          <p:cNvSpPr txBox="1"/>
          <p:nvPr/>
        </p:nvSpPr>
        <p:spPr>
          <a:xfrm>
            <a:off x="385967" y="1642074"/>
            <a:ext cx="11288175" cy="4204356"/>
          </a:xfrm>
          <a:prstGeom prst="rect">
            <a:avLst/>
          </a:prstGeom>
          <a:noFill/>
        </p:spPr>
        <p:txBody>
          <a:bodyPr wrap="square">
            <a:spAutoFit/>
          </a:bodyPr>
          <a:lstStyle/>
          <a:p>
            <a:pPr marL="0" marR="0">
              <a:lnSpc>
                <a:spcPct val="150000"/>
              </a:lnSpc>
              <a:spcBef>
                <a:spcPts val="0"/>
              </a:spcBef>
              <a:spcAft>
                <a:spcPts val="900"/>
              </a:spcAft>
            </a:pPr>
            <a:r>
              <a:rPr lang="en-US" sz="1800" dirty="0">
                <a:solidFill>
                  <a:schemeClr val="bg2">
                    <a:lumMod val="50000"/>
                  </a:schemeClr>
                </a:solidFill>
                <a:effectLst/>
                <a:latin typeface="Calibri" panose="020F0502020204030204" pitchFamily="34" charset="0"/>
                <a:ea typeface="Times New Roman" panose="02020603050405020304" pitchFamily="18" charset="0"/>
              </a:rPr>
              <a:t>Priority areas for support will include, but are not necessarily limited to:  </a:t>
            </a:r>
          </a:p>
          <a:p>
            <a:pPr marL="0" marR="0">
              <a:lnSpc>
                <a:spcPct val="150000"/>
              </a:lnSpc>
              <a:spcBef>
                <a:spcPts val="0"/>
              </a:spcBef>
              <a:spcAft>
                <a:spcPts val="900"/>
              </a:spcAft>
            </a:pPr>
            <a:endParaRPr lang="en-US" sz="300" dirty="0">
              <a:solidFill>
                <a:schemeClr val="bg2">
                  <a:lumMod val="50000"/>
                </a:schemeClr>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900"/>
              </a:spcAft>
              <a:buClr>
                <a:srgbClr val="337EA3"/>
              </a:buClr>
              <a:buFont typeface="Courier New" panose="02070309020205020404" pitchFamily="49" charset="0"/>
              <a:buChar char="o"/>
            </a:pPr>
            <a:r>
              <a:rPr lang="en-US" sz="16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Research opportunities for undergraduate students;  </a:t>
            </a:r>
          </a:p>
          <a:p>
            <a:pPr marL="342900" marR="0" lvl="0" indent="-342900">
              <a:spcBef>
                <a:spcPts val="0"/>
              </a:spcBef>
              <a:spcAft>
                <a:spcPts val="900"/>
              </a:spcAft>
              <a:buClr>
                <a:srgbClr val="337EA3"/>
              </a:buClr>
              <a:buFont typeface="Courier New" panose="02070309020205020404" pitchFamily="49" charset="0"/>
              <a:buChar char="o"/>
            </a:pPr>
            <a:r>
              <a:rPr lang="en-US" sz="16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STEM program instrumentation/equipment acquisitions;  </a:t>
            </a:r>
          </a:p>
          <a:p>
            <a:pPr marL="342900" marR="0" lvl="0" indent="-342900">
              <a:spcBef>
                <a:spcPts val="0"/>
              </a:spcBef>
              <a:spcAft>
                <a:spcPts val="900"/>
              </a:spcAft>
              <a:buClr>
                <a:srgbClr val="337EA3"/>
              </a:buClr>
              <a:buFont typeface="Courier New" panose="02070309020205020404" pitchFamily="49" charset="0"/>
              <a:buChar char="o"/>
            </a:pPr>
            <a:r>
              <a:rPr lang="en-US" sz="16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Course and curriculum enhancements (new courses, delivery support technologies)  </a:t>
            </a:r>
          </a:p>
          <a:p>
            <a:pPr marL="342900" marR="0" lvl="0" indent="-342900">
              <a:spcBef>
                <a:spcPts val="0"/>
              </a:spcBef>
              <a:spcAft>
                <a:spcPts val="900"/>
              </a:spcAft>
              <a:buClr>
                <a:srgbClr val="337EA3"/>
              </a:buClr>
              <a:buFont typeface="Courier New" panose="02070309020205020404" pitchFamily="49" charset="0"/>
              <a:buChar char="o"/>
            </a:pPr>
            <a:r>
              <a:rPr lang="en-US" sz="16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Professional development for TCU faculty, including conferences and workshops;  </a:t>
            </a:r>
          </a:p>
          <a:p>
            <a:pPr marL="342900" marR="0" lvl="0" indent="-342900">
              <a:spcBef>
                <a:spcPts val="0"/>
              </a:spcBef>
              <a:spcAft>
                <a:spcPts val="900"/>
              </a:spcAft>
              <a:buClr>
                <a:srgbClr val="337EA3"/>
              </a:buClr>
              <a:buFont typeface="Courier New" panose="02070309020205020404" pitchFamily="49" charset="0"/>
              <a:buChar char="o"/>
            </a:pPr>
            <a:r>
              <a:rPr lang="en-US" sz="16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In-person meetings with NASA researchers and engineers available for collaborative projects;   </a:t>
            </a:r>
          </a:p>
          <a:p>
            <a:pPr marL="342900" marR="0" lvl="0" indent="-342900">
              <a:spcBef>
                <a:spcPts val="0"/>
              </a:spcBef>
              <a:spcAft>
                <a:spcPts val="900"/>
              </a:spcAft>
              <a:buClr>
                <a:srgbClr val="337EA3"/>
              </a:buClr>
              <a:buFont typeface="Courier New" panose="02070309020205020404" pitchFamily="49" charset="0"/>
              <a:buChar char="o"/>
            </a:pPr>
            <a:r>
              <a:rPr lang="en-US" sz="16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Other activities that increase TCU students’ interest and engagement in STEM fields, at the elementary, high school and undergraduate level, including participation in STEM enrichment activities, conferences, workshops and competitions.  </a:t>
            </a:r>
            <a:endParaRPr lang="en-US" sz="1600" dirty="0">
              <a:solidFill>
                <a:schemeClr val="bg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900"/>
              </a:spcAft>
              <a:buClr>
                <a:srgbClr val="337EA3"/>
              </a:buClr>
              <a:buFont typeface="Courier New" panose="02070309020205020404" pitchFamily="49" charset="0"/>
              <a:buChar char="o"/>
            </a:pPr>
            <a:r>
              <a:rPr lang="en-US" sz="1600" dirty="0">
                <a:solidFill>
                  <a:schemeClr val="bg2">
                    <a:lumMod val="50000"/>
                  </a:schemeClr>
                </a:solidFill>
                <a:effectLst/>
                <a:latin typeface="Calibri" panose="020F0502020204030204" pitchFamily="34" charset="0"/>
                <a:ea typeface="Times New Roman" panose="02020603050405020304" pitchFamily="18" charset="0"/>
              </a:rPr>
              <a:t>If awarded, grantees will also receive ongoing technical assistance from both AIHEC as well as NASA to support program success.  </a:t>
            </a:r>
            <a:r>
              <a:rPr lang="en-US" sz="800" b="1" dirty="0">
                <a:solidFill>
                  <a:schemeClr val="bg2">
                    <a:lumMod val="50000"/>
                  </a:schemeClr>
                </a:solidFill>
                <a:effectLst/>
                <a:latin typeface="Calibri" panose="020F0502020204030204" pitchFamily="34" charset="0"/>
                <a:ea typeface="Times New Roman" panose="02020603050405020304" pitchFamily="18" charset="0"/>
              </a:rPr>
              <a:t>	</a:t>
            </a:r>
            <a:endParaRPr lang="en-US" sz="1800" b="1" dirty="0">
              <a:solidFill>
                <a:schemeClr val="bg2">
                  <a:lumMod val="50000"/>
                </a:schemeClr>
              </a:solidFill>
              <a:effectLst/>
              <a:latin typeface="Calibri" panose="020F0502020204030204" pitchFamily="34" charset="0"/>
              <a:ea typeface="Times New Roman" panose="02020603050405020304" pitchFamily="18" charset="0"/>
            </a:endParaRPr>
          </a:p>
          <a:p>
            <a:pPr marL="0" marR="0">
              <a:lnSpc>
                <a:spcPct val="150000"/>
              </a:lnSpc>
              <a:spcBef>
                <a:spcPts val="0"/>
              </a:spcBef>
              <a:spcAft>
                <a:spcPts val="900"/>
              </a:spcAft>
            </a:pPr>
            <a:r>
              <a:rPr lang="en-US" sz="1800" b="1" u="sng" dirty="0">
                <a:solidFill>
                  <a:schemeClr val="bg2">
                    <a:lumMod val="50000"/>
                  </a:schemeClr>
                </a:solidFill>
                <a:latin typeface="Calibri" panose="020F0502020204030204" pitchFamily="34" charset="0"/>
                <a:ea typeface="Times New Roman" panose="02020603050405020304" pitchFamily="18" charset="0"/>
              </a:rPr>
              <a:t>What are some preliminary questions/ideas about how your TCU might want to use funds?</a:t>
            </a:r>
            <a:endParaRPr lang="en-US" sz="1800" u="sng" dirty="0">
              <a:solidFill>
                <a:schemeClr val="bg2">
                  <a:lumMod val="50000"/>
                </a:schemeClr>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80954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09" name="Google Shape;109;g2ac194df0a2_1_0"/>
          <p:cNvSpPr/>
          <p:nvPr/>
        </p:nvSpPr>
        <p:spPr>
          <a:xfrm>
            <a:off x="4969849" y="838043"/>
            <a:ext cx="6838636" cy="4888824"/>
          </a:xfrm>
          <a:prstGeom prst="rect">
            <a:avLst/>
          </a:prstGeom>
          <a:noFill/>
          <a:ln>
            <a:noFill/>
          </a:ln>
        </p:spPr>
        <p:txBody>
          <a:bodyPr spcFirstLastPara="1" wrap="square" lIns="91425" tIns="45700" rIns="91425" bIns="45700" anchor="ctr" anchorCtr="0">
            <a:noAutofit/>
          </a:bodyPr>
          <a:lstStyle/>
          <a:p>
            <a:pPr algn="l" rtl="0" fontAlgn="base"/>
            <a:r>
              <a:rPr lang="en-US" sz="1600" b="1" i="0" dirty="0">
                <a:effectLst/>
                <a:latin typeface="Calibri" panose="020F0502020204030204" pitchFamily="34" charset="0"/>
              </a:rPr>
              <a:t>Each cycle, 5 webinars will take place to support the proposal development process.</a:t>
            </a:r>
          </a:p>
          <a:p>
            <a:pPr algn="l" rtl="0" fontAlgn="base"/>
            <a:endParaRPr lang="en-US" sz="1600" b="1" dirty="0">
              <a:latin typeface="Calibri" panose="020F0502020204030204" pitchFamily="34" charset="0"/>
            </a:endParaRPr>
          </a:p>
          <a:p>
            <a:pPr algn="l" rtl="0" fontAlgn="base"/>
            <a:endParaRPr lang="en-US" sz="1600" b="1" dirty="0">
              <a:latin typeface="Calibri" panose="020F0502020204030204" pitchFamily="34" charset="0"/>
            </a:endParaRPr>
          </a:p>
          <a:p>
            <a:pPr algn="l" rtl="0" fontAlgn="base"/>
            <a:r>
              <a:rPr lang="en-US" sz="1600" b="1" i="0" dirty="0">
                <a:effectLst/>
                <a:latin typeface="Calibri" panose="020F0502020204030204" pitchFamily="34" charset="0"/>
              </a:rPr>
              <a:t>1 – Information Session + Q &amp; A (60 Min)</a:t>
            </a:r>
            <a:endParaRPr lang="en-US" sz="1600" b="0" i="0" dirty="0">
              <a:effectLst/>
              <a:latin typeface="Calibri" panose="020F0502020204030204" pitchFamily="34" charset="0"/>
            </a:endParaRPr>
          </a:p>
          <a:p>
            <a:pPr algn="l" rtl="0" fontAlgn="base"/>
            <a:endParaRPr lang="en-US" sz="1600" b="0" i="0" dirty="0">
              <a:solidFill>
                <a:srgbClr val="000000"/>
              </a:solidFill>
              <a:effectLst/>
              <a:latin typeface="Segoe UI" panose="020B0502040204020203" pitchFamily="34" charset="0"/>
            </a:endParaRPr>
          </a:p>
          <a:p>
            <a:pPr algn="l" rtl="0" fontAlgn="base"/>
            <a:r>
              <a:rPr lang="en-US" sz="1600" b="1" i="0" dirty="0">
                <a:solidFill>
                  <a:srgbClr val="000000"/>
                </a:solidFill>
                <a:effectLst/>
                <a:latin typeface="Calibri" panose="020F0502020204030204" pitchFamily="34" charset="0"/>
              </a:rPr>
              <a:t>2 – Workshop: Community of Practice (June 14)</a:t>
            </a:r>
            <a:endParaRPr lang="en-US" sz="1600" b="0" i="0" dirty="0">
              <a:solidFill>
                <a:srgbClr val="000000"/>
              </a:solidFill>
              <a:effectLst/>
              <a:latin typeface="Segoe UI" panose="020B0502040204020203" pitchFamily="34" charset="0"/>
            </a:endParaRPr>
          </a:p>
          <a:p>
            <a:pPr algn="l" rtl="0" fontAlgn="base"/>
            <a:endParaRPr lang="en-US" sz="1600" b="0" i="0" dirty="0">
              <a:solidFill>
                <a:srgbClr val="000000"/>
              </a:solidFill>
              <a:effectLst/>
              <a:latin typeface="Segoe UI" panose="020B0502040204020203" pitchFamily="34" charset="0"/>
            </a:endParaRPr>
          </a:p>
          <a:p>
            <a:pPr algn="l" rtl="0" fontAlgn="base"/>
            <a:r>
              <a:rPr lang="en-US" sz="1600" b="1" i="0" dirty="0">
                <a:solidFill>
                  <a:srgbClr val="000000"/>
                </a:solidFill>
                <a:effectLst/>
                <a:latin typeface="Calibri" panose="020F0502020204030204" pitchFamily="34" charset="0"/>
              </a:rPr>
              <a:t>3 – Workshop: Building A Competitive Proposal (June 28)</a:t>
            </a:r>
            <a:r>
              <a:rPr lang="en-US" sz="1600" b="0" i="0" dirty="0">
                <a:solidFill>
                  <a:srgbClr val="000000"/>
                </a:solidFill>
                <a:effectLst/>
                <a:latin typeface="Calibri" panose="020F0502020204030204" pitchFamily="34" charset="0"/>
              </a:rPr>
              <a:t> </a:t>
            </a:r>
            <a:endParaRPr lang="en-US" sz="1600" b="0" i="0" dirty="0">
              <a:solidFill>
                <a:srgbClr val="000000"/>
              </a:solidFill>
              <a:effectLst/>
              <a:latin typeface="Segoe UI" panose="020B0502040204020203" pitchFamily="34" charset="0"/>
            </a:endParaRPr>
          </a:p>
          <a:p>
            <a:pPr algn="l" rtl="0" fontAlgn="base"/>
            <a:endParaRPr lang="en-US" sz="1600" b="0" i="0" dirty="0">
              <a:solidFill>
                <a:srgbClr val="000000"/>
              </a:solidFill>
              <a:effectLst/>
              <a:latin typeface="Segoe UI" panose="020B0502040204020203" pitchFamily="34" charset="0"/>
            </a:endParaRPr>
          </a:p>
          <a:p>
            <a:pPr algn="l" rtl="0" fontAlgn="base"/>
            <a:r>
              <a:rPr lang="en-US" sz="1600" b="1" i="0" dirty="0">
                <a:solidFill>
                  <a:srgbClr val="000000"/>
                </a:solidFill>
                <a:effectLst/>
                <a:latin typeface="Calibri" panose="020F0502020204030204" pitchFamily="34" charset="0"/>
              </a:rPr>
              <a:t>4 – Workshop: Budget Development (July </a:t>
            </a:r>
            <a:r>
              <a:rPr lang="en-US" sz="1600" b="1" i="0" dirty="0">
                <a:solidFill>
                  <a:schemeClr val="bg2">
                    <a:lumMod val="50000"/>
                  </a:schemeClr>
                </a:solidFill>
                <a:effectLst/>
                <a:latin typeface="Calibri" panose="020F0502020204030204" pitchFamily="34" charset="0"/>
              </a:rPr>
              <a:t>15)</a:t>
            </a:r>
            <a:r>
              <a:rPr lang="en-US" sz="1600" b="0" i="0" dirty="0">
                <a:solidFill>
                  <a:schemeClr val="bg2">
                    <a:lumMod val="50000"/>
                  </a:schemeClr>
                </a:solidFill>
                <a:effectLst/>
                <a:latin typeface="Calibri" panose="020F0502020204030204" pitchFamily="34" charset="0"/>
              </a:rPr>
              <a:t> </a:t>
            </a:r>
            <a:endParaRPr lang="en-US" sz="1600" b="0" i="0" dirty="0">
              <a:solidFill>
                <a:schemeClr val="bg2">
                  <a:lumMod val="50000"/>
                </a:schemeClr>
              </a:solidFill>
              <a:effectLst/>
              <a:latin typeface="Segoe UI" panose="020B0502040204020203" pitchFamily="34" charset="0"/>
            </a:endParaRPr>
          </a:p>
          <a:p>
            <a:pPr algn="l" rtl="0" fontAlgn="base"/>
            <a:endParaRPr lang="en-US" sz="1600" b="0" i="0" dirty="0">
              <a:solidFill>
                <a:srgbClr val="000000"/>
              </a:solidFill>
              <a:effectLst/>
              <a:latin typeface="Segoe UI" panose="020B0502040204020203" pitchFamily="34" charset="0"/>
            </a:endParaRPr>
          </a:p>
          <a:p>
            <a:pPr algn="l" rtl="0" fontAlgn="base"/>
            <a:r>
              <a:rPr lang="en-US" sz="1600" b="1" i="0" dirty="0">
                <a:solidFill>
                  <a:srgbClr val="000000"/>
                </a:solidFill>
                <a:effectLst/>
                <a:latin typeface="Calibri" panose="020F0502020204030204" pitchFamily="34" charset="0"/>
              </a:rPr>
              <a:t>5 – Office Hours (August </a:t>
            </a:r>
            <a:r>
              <a:rPr lang="en-US" sz="1600" b="1" i="0" dirty="0">
                <a:solidFill>
                  <a:schemeClr val="bg2">
                    <a:lumMod val="50000"/>
                  </a:schemeClr>
                </a:solidFill>
                <a:effectLst/>
                <a:latin typeface="Calibri" panose="020F0502020204030204" pitchFamily="34" charset="0"/>
              </a:rPr>
              <a:t>TBD)</a:t>
            </a:r>
            <a:r>
              <a:rPr lang="en-US" sz="1600" b="0" i="0" dirty="0">
                <a:solidFill>
                  <a:schemeClr val="bg2">
                    <a:lumMod val="50000"/>
                  </a:schemeClr>
                </a:solidFill>
                <a:effectLst/>
                <a:latin typeface="Calibri" panose="020F0502020204030204" pitchFamily="34" charset="0"/>
              </a:rPr>
              <a:t> </a:t>
            </a:r>
          </a:p>
          <a:p>
            <a:pPr algn="l" rtl="0" fontAlgn="base"/>
            <a:endParaRPr lang="en-US" sz="1600" dirty="0">
              <a:latin typeface="Calibri" panose="020F0502020204030204" pitchFamily="34" charset="0"/>
            </a:endParaRPr>
          </a:p>
          <a:p>
            <a:pPr algn="l" rtl="0" fontAlgn="base"/>
            <a:endParaRPr lang="en-US" sz="1100" b="1" i="0" dirty="0">
              <a:solidFill>
                <a:srgbClr val="000000"/>
              </a:solidFill>
              <a:effectLst/>
              <a:latin typeface="Calibri" panose="020F0502020204030204" pitchFamily="34" charset="0"/>
            </a:endParaRPr>
          </a:p>
          <a:p>
            <a:pPr algn="l" rtl="0" fontAlgn="base"/>
            <a:r>
              <a:rPr lang="en-US" sz="1100" b="1" i="0" dirty="0">
                <a:solidFill>
                  <a:srgbClr val="000000"/>
                </a:solidFill>
                <a:effectLst/>
                <a:latin typeface="Calibri" panose="020F0502020204030204" pitchFamily="34" charset="0"/>
              </a:rPr>
              <a:t>*Webinars will also be recorded and uploaded to </a:t>
            </a:r>
            <a:r>
              <a:rPr lang="en-US" sz="1100" b="1" i="0" dirty="0" err="1">
                <a:solidFill>
                  <a:srgbClr val="000000"/>
                </a:solidFill>
                <a:effectLst/>
                <a:latin typeface="Calibri" panose="020F0502020204030204" pitchFamily="34" charset="0"/>
              </a:rPr>
              <a:t>AIHEC.org</a:t>
            </a:r>
            <a:r>
              <a:rPr lang="en-US" sz="1100" b="1" i="0" dirty="0">
                <a:solidFill>
                  <a:srgbClr val="000000"/>
                </a:solidFill>
                <a:effectLst/>
                <a:latin typeface="Calibri" panose="020F0502020204030204" pitchFamily="34" charset="0"/>
              </a:rPr>
              <a:t> for review</a:t>
            </a:r>
          </a:p>
          <a:p>
            <a:pPr algn="l" rtl="0" fontAlgn="base"/>
            <a:endParaRPr lang="en-US" sz="1600" dirty="0">
              <a:solidFill>
                <a:schemeClr val="bg2">
                  <a:lumMod val="50000"/>
                </a:schemeClr>
              </a:solidFill>
              <a:latin typeface="Calibri" panose="020F0502020204030204" pitchFamily="34" charset="0"/>
            </a:endParaRPr>
          </a:p>
          <a:p>
            <a:pPr algn="l" rtl="0" fontAlgn="base"/>
            <a:endParaRPr lang="en-US" sz="1600" b="0" i="0" dirty="0">
              <a:solidFill>
                <a:schemeClr val="bg2">
                  <a:lumMod val="50000"/>
                </a:schemeClr>
              </a:solidFill>
              <a:effectLst/>
              <a:latin typeface="Calibri" panose="020F0502020204030204" pitchFamily="34" charset="0"/>
            </a:endParaRPr>
          </a:p>
          <a:p>
            <a:pPr algn="l" rtl="0" fontAlgn="base"/>
            <a:endParaRPr lang="en-US" sz="1600" b="0" i="0" dirty="0">
              <a:solidFill>
                <a:schemeClr val="bg2">
                  <a:lumMod val="50000"/>
                </a:schemeClr>
              </a:solidFill>
              <a:effectLst/>
              <a:latin typeface="Calibri" panose="020F0502020204030204" pitchFamily="34" charset="0"/>
            </a:endParaRPr>
          </a:p>
          <a:p>
            <a:pPr algn="ctr" fontAlgn="base"/>
            <a:r>
              <a:rPr lang="en-US" sz="1600" i="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TCU faculty and staff who are interested but are not ready to submit a project are encouraged to attend workshops and learn more about the program, then submit an application for a future cycle.</a:t>
            </a:r>
            <a:endParaRPr lang="en-US" sz="1600" i="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rtl="0" fontAlgn="base"/>
            <a:endParaRPr lang="en-US" sz="1600" b="0" i="0" dirty="0">
              <a:solidFill>
                <a:srgbClr val="000000"/>
              </a:solidFill>
              <a:effectLst/>
              <a:latin typeface="Segoe UI" panose="020B0502040204020203" pitchFamily="34" charset="0"/>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329482" y="-351111"/>
            <a:ext cx="3980198" cy="58784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endParaRPr lang="en-US" sz="4000" b="1" i="0" u="none" strike="noStrike" dirty="0">
              <a:solidFill>
                <a:schemeClr val="bg1"/>
              </a:solidFill>
              <a:latin typeface="Calibri"/>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Calibri"/>
                <a:ea typeface="Calibri"/>
                <a:cs typeface="Calibri"/>
                <a:sym typeface="Calibri"/>
              </a:rPr>
              <a:t>Timeline</a:t>
            </a: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Calibri"/>
                <a:ea typeface="Calibri"/>
                <a:cs typeface="Calibri"/>
                <a:sym typeface="Calibri"/>
              </a:rPr>
              <a:t> &amp; Overview</a:t>
            </a:r>
          </a:p>
          <a:p>
            <a:pPr marL="342900" marR="0" lvl="0" indent="-215900" algn="ctr" rtl="0">
              <a:lnSpc>
                <a:spcPct val="100000"/>
              </a:lnSpc>
              <a:spcBef>
                <a:spcPts val="0"/>
              </a:spcBef>
              <a:spcAft>
                <a:spcPts val="0"/>
              </a:spcAft>
              <a:buClr>
                <a:srgbClr val="000000"/>
              </a:buClr>
              <a:buSzPts val="2000"/>
              <a:buFont typeface="Courier New"/>
              <a:buNone/>
            </a:pPr>
            <a:endParaRPr lang="en-US" sz="2400" b="1" dirty="0">
              <a:solidFill>
                <a:schemeClr val="bg1"/>
              </a:solidFill>
              <a:latin typeface="Calibri"/>
              <a:ea typeface="Calibri"/>
              <a:cs typeface="Calibri"/>
              <a:sym typeface="Calibri"/>
            </a:endParaRPr>
          </a:p>
          <a:p>
            <a:pPr marL="0" marR="0" algn="ctr">
              <a:lnSpc>
                <a:spcPct val="150000"/>
              </a:lnSpc>
              <a:spcBef>
                <a:spcPts val="0"/>
              </a:spcBef>
              <a:spcAft>
                <a:spcPts val="600"/>
              </a:spcAft>
            </a:pPr>
            <a:endPar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600"/>
              </a:spcAft>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 guide the application process, four webinars and workshops will be held to provide guidance, highlight best practices, offer resources, outline expectations, and address questions. </a:t>
            </a:r>
            <a:br>
              <a:rPr lang="en-US" sz="4000" b="1" i="0" u="none" strike="noStrike" dirty="0">
                <a:solidFill>
                  <a:schemeClr val="bg1"/>
                </a:solidFill>
                <a:latin typeface="Calibri"/>
                <a:ea typeface="Calibri"/>
                <a:cs typeface="Calibri"/>
                <a:sym typeface="Calibri"/>
              </a:rPr>
            </a:br>
            <a:endParaRPr lang="en-US" sz="4000" b="1" i="0" u="none" strike="noStrike" dirty="0">
              <a:solidFill>
                <a:schemeClr val="bg1"/>
              </a:solidFill>
              <a:latin typeface="Calibri"/>
              <a:ea typeface="Calibri"/>
              <a:cs typeface="Calibri"/>
              <a:sym typeface="Calibri"/>
            </a:endParaRPr>
          </a:p>
        </p:txBody>
      </p:sp>
      <p:pic>
        <p:nvPicPr>
          <p:cNvPr id="6" name="Picture 5" descr="A logo with a red swoosh and white text&#10;&#10;Description automatically generated">
            <a:extLst>
              <a:ext uri="{FF2B5EF4-FFF2-40B4-BE49-F238E27FC236}">
                <a16:creationId xmlns:a16="http://schemas.microsoft.com/office/drawing/2014/main" id="{7480345C-F660-DA8B-8D09-CEBC53F90446}"/>
              </a:ext>
            </a:extLst>
          </p:cNvPr>
          <p:cNvPicPr>
            <a:picLocks noChangeAspect="1"/>
          </p:cNvPicPr>
          <p:nvPr/>
        </p:nvPicPr>
        <p:blipFill>
          <a:blip r:embed="rId3"/>
          <a:stretch>
            <a:fillRect/>
          </a:stretch>
        </p:blipFill>
        <p:spPr>
          <a:xfrm>
            <a:off x="482317" y="5944559"/>
            <a:ext cx="885435" cy="740768"/>
          </a:xfrm>
          <a:prstGeom prst="rect">
            <a:avLst/>
          </a:prstGeom>
          <a:ln>
            <a:noFill/>
          </a:ln>
          <a:effectLst>
            <a:outerShdw blurRad="292100" dist="139700" dir="2700000" algn="tl" rotWithShape="0">
              <a:srgbClr val="333333">
                <a:alpha val="65000"/>
              </a:srgbClr>
            </a:outerShdw>
          </a:effectLst>
        </p:spPr>
      </p:pic>
      <p:pic>
        <p:nvPicPr>
          <p:cNvPr id="10" name="Picture 9" descr="A white bird with a black background&#10;&#10;Description automatically generated">
            <a:extLst>
              <a:ext uri="{FF2B5EF4-FFF2-40B4-BE49-F238E27FC236}">
                <a16:creationId xmlns:a16="http://schemas.microsoft.com/office/drawing/2014/main" id="{77CFBD3A-B771-F5FC-17DE-AA96DDCD0F47}"/>
              </a:ext>
            </a:extLst>
          </p:cNvPr>
          <p:cNvPicPr>
            <a:picLocks noChangeAspect="1"/>
          </p:cNvPicPr>
          <p:nvPr/>
        </p:nvPicPr>
        <p:blipFill>
          <a:blip r:embed="rId4"/>
          <a:stretch>
            <a:fillRect/>
          </a:stretch>
        </p:blipFill>
        <p:spPr>
          <a:xfrm>
            <a:off x="1610201" y="5812304"/>
            <a:ext cx="2457030" cy="1005278"/>
          </a:xfrm>
          <a:prstGeom prst="rect">
            <a:avLst/>
          </a:prstGeom>
        </p:spPr>
      </p:pic>
      <p:sp>
        <p:nvSpPr>
          <p:cNvPr id="3" name="Rectangle 2">
            <a:extLst>
              <a:ext uri="{FF2B5EF4-FFF2-40B4-BE49-F238E27FC236}">
                <a16:creationId xmlns:a16="http://schemas.microsoft.com/office/drawing/2014/main" id="{23C048D2-D1D5-36C4-7F62-37FD909B4E4E}"/>
              </a:ext>
            </a:extLst>
          </p:cNvPr>
          <p:cNvSpPr/>
          <p:nvPr/>
        </p:nvSpPr>
        <p:spPr>
          <a:xfrm>
            <a:off x="4969849" y="1407254"/>
            <a:ext cx="6561982" cy="480270"/>
          </a:xfrm>
          <a:prstGeom prst="rect">
            <a:avLst/>
          </a:prstGeom>
          <a:noFill/>
          <a:ln>
            <a:solidFill>
              <a:srgbClr val="FFC000"/>
            </a:solidFill>
            <a:extLst>
              <a:ext uri="{C807C97D-BFC1-408E-A445-0C87EB9F89A2}">
                <ask:lineSketchStyleProps xmlns:ask="http://schemas.microsoft.com/office/drawing/2018/sketchyshapes" sd="1219033472">
                  <a:custGeom>
                    <a:avLst/>
                    <a:gdLst>
                      <a:gd name="connsiteX0" fmla="*/ 0 w 6561982"/>
                      <a:gd name="connsiteY0" fmla="*/ 0 h 602673"/>
                      <a:gd name="connsiteX1" fmla="*/ 590578 w 6561982"/>
                      <a:gd name="connsiteY1" fmla="*/ 0 h 602673"/>
                      <a:gd name="connsiteX2" fmla="*/ 1049917 w 6561982"/>
                      <a:gd name="connsiteY2" fmla="*/ 0 h 602673"/>
                      <a:gd name="connsiteX3" fmla="*/ 1837355 w 6561982"/>
                      <a:gd name="connsiteY3" fmla="*/ 0 h 602673"/>
                      <a:gd name="connsiteX4" fmla="*/ 2427933 w 6561982"/>
                      <a:gd name="connsiteY4" fmla="*/ 0 h 602673"/>
                      <a:gd name="connsiteX5" fmla="*/ 3018512 w 6561982"/>
                      <a:gd name="connsiteY5" fmla="*/ 0 h 602673"/>
                      <a:gd name="connsiteX6" fmla="*/ 3805950 w 6561982"/>
                      <a:gd name="connsiteY6" fmla="*/ 0 h 602673"/>
                      <a:gd name="connsiteX7" fmla="*/ 4330908 w 6561982"/>
                      <a:gd name="connsiteY7" fmla="*/ 0 h 602673"/>
                      <a:gd name="connsiteX8" fmla="*/ 5118346 w 6561982"/>
                      <a:gd name="connsiteY8" fmla="*/ 0 h 602673"/>
                      <a:gd name="connsiteX9" fmla="*/ 5905784 w 6561982"/>
                      <a:gd name="connsiteY9" fmla="*/ 0 h 602673"/>
                      <a:gd name="connsiteX10" fmla="*/ 6561982 w 6561982"/>
                      <a:gd name="connsiteY10" fmla="*/ 0 h 602673"/>
                      <a:gd name="connsiteX11" fmla="*/ 6561982 w 6561982"/>
                      <a:gd name="connsiteY11" fmla="*/ 602673 h 602673"/>
                      <a:gd name="connsiteX12" fmla="*/ 5840164 w 6561982"/>
                      <a:gd name="connsiteY12" fmla="*/ 602673 h 602673"/>
                      <a:gd name="connsiteX13" fmla="*/ 5052726 w 6561982"/>
                      <a:gd name="connsiteY13" fmla="*/ 602673 h 602673"/>
                      <a:gd name="connsiteX14" fmla="*/ 4265288 w 6561982"/>
                      <a:gd name="connsiteY14" fmla="*/ 602673 h 602673"/>
                      <a:gd name="connsiteX15" fmla="*/ 3740330 w 6561982"/>
                      <a:gd name="connsiteY15" fmla="*/ 602673 h 602673"/>
                      <a:gd name="connsiteX16" fmla="*/ 3084132 w 6561982"/>
                      <a:gd name="connsiteY16" fmla="*/ 602673 h 602673"/>
                      <a:gd name="connsiteX17" fmla="*/ 2296694 w 6561982"/>
                      <a:gd name="connsiteY17" fmla="*/ 602673 h 602673"/>
                      <a:gd name="connsiteX18" fmla="*/ 1640496 w 6561982"/>
                      <a:gd name="connsiteY18" fmla="*/ 602673 h 602673"/>
                      <a:gd name="connsiteX19" fmla="*/ 1181157 w 6561982"/>
                      <a:gd name="connsiteY19" fmla="*/ 602673 h 602673"/>
                      <a:gd name="connsiteX20" fmla="*/ 656198 w 6561982"/>
                      <a:gd name="connsiteY20" fmla="*/ 602673 h 602673"/>
                      <a:gd name="connsiteX21" fmla="*/ 0 w 6561982"/>
                      <a:gd name="connsiteY21" fmla="*/ 602673 h 602673"/>
                      <a:gd name="connsiteX22" fmla="*/ 0 w 6561982"/>
                      <a:gd name="connsiteY22" fmla="*/ 0 h 6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61982" h="602673" extrusionOk="0">
                        <a:moveTo>
                          <a:pt x="0" y="0"/>
                        </a:moveTo>
                        <a:cubicBezTo>
                          <a:pt x="204636" y="-26712"/>
                          <a:pt x="330331" y="-29097"/>
                          <a:pt x="590578" y="0"/>
                        </a:cubicBezTo>
                        <a:cubicBezTo>
                          <a:pt x="850825" y="29097"/>
                          <a:pt x="940478" y="-12035"/>
                          <a:pt x="1049917" y="0"/>
                        </a:cubicBezTo>
                        <a:cubicBezTo>
                          <a:pt x="1159356" y="12035"/>
                          <a:pt x="1609316" y="-39144"/>
                          <a:pt x="1837355" y="0"/>
                        </a:cubicBezTo>
                        <a:cubicBezTo>
                          <a:pt x="2065394" y="39144"/>
                          <a:pt x="2171482" y="-29178"/>
                          <a:pt x="2427933" y="0"/>
                        </a:cubicBezTo>
                        <a:cubicBezTo>
                          <a:pt x="2684384" y="29178"/>
                          <a:pt x="2865772" y="23259"/>
                          <a:pt x="3018512" y="0"/>
                        </a:cubicBezTo>
                        <a:cubicBezTo>
                          <a:pt x="3171252" y="-23259"/>
                          <a:pt x="3455233" y="-21177"/>
                          <a:pt x="3805950" y="0"/>
                        </a:cubicBezTo>
                        <a:cubicBezTo>
                          <a:pt x="4156667" y="21177"/>
                          <a:pt x="4095346" y="-5753"/>
                          <a:pt x="4330908" y="0"/>
                        </a:cubicBezTo>
                        <a:cubicBezTo>
                          <a:pt x="4566470" y="5753"/>
                          <a:pt x="4783861" y="-6958"/>
                          <a:pt x="5118346" y="0"/>
                        </a:cubicBezTo>
                        <a:cubicBezTo>
                          <a:pt x="5452831" y="6958"/>
                          <a:pt x="5715607" y="12412"/>
                          <a:pt x="5905784" y="0"/>
                        </a:cubicBezTo>
                        <a:cubicBezTo>
                          <a:pt x="6095961" y="-12412"/>
                          <a:pt x="6278710" y="21501"/>
                          <a:pt x="6561982" y="0"/>
                        </a:cubicBezTo>
                        <a:cubicBezTo>
                          <a:pt x="6541182" y="183143"/>
                          <a:pt x="6541195" y="398913"/>
                          <a:pt x="6561982" y="602673"/>
                        </a:cubicBezTo>
                        <a:cubicBezTo>
                          <a:pt x="6303046" y="609471"/>
                          <a:pt x="6020918" y="582514"/>
                          <a:pt x="5840164" y="602673"/>
                        </a:cubicBezTo>
                        <a:cubicBezTo>
                          <a:pt x="5659410" y="622832"/>
                          <a:pt x="5412435" y="597098"/>
                          <a:pt x="5052726" y="602673"/>
                        </a:cubicBezTo>
                        <a:cubicBezTo>
                          <a:pt x="4693017" y="608248"/>
                          <a:pt x="4511608" y="569780"/>
                          <a:pt x="4265288" y="602673"/>
                        </a:cubicBezTo>
                        <a:cubicBezTo>
                          <a:pt x="4018968" y="635566"/>
                          <a:pt x="3916740" y="613363"/>
                          <a:pt x="3740330" y="602673"/>
                        </a:cubicBezTo>
                        <a:cubicBezTo>
                          <a:pt x="3563920" y="591983"/>
                          <a:pt x="3324799" y="575149"/>
                          <a:pt x="3084132" y="602673"/>
                        </a:cubicBezTo>
                        <a:cubicBezTo>
                          <a:pt x="2843465" y="630197"/>
                          <a:pt x="2541947" y="596741"/>
                          <a:pt x="2296694" y="602673"/>
                        </a:cubicBezTo>
                        <a:cubicBezTo>
                          <a:pt x="2051441" y="608605"/>
                          <a:pt x="1807632" y="570906"/>
                          <a:pt x="1640496" y="602673"/>
                        </a:cubicBezTo>
                        <a:cubicBezTo>
                          <a:pt x="1473360" y="634440"/>
                          <a:pt x="1371764" y="604250"/>
                          <a:pt x="1181157" y="602673"/>
                        </a:cubicBezTo>
                        <a:cubicBezTo>
                          <a:pt x="990550" y="601096"/>
                          <a:pt x="865299" y="581583"/>
                          <a:pt x="656198" y="602673"/>
                        </a:cubicBezTo>
                        <a:cubicBezTo>
                          <a:pt x="447097" y="623763"/>
                          <a:pt x="145361" y="571578"/>
                          <a:pt x="0" y="602673"/>
                        </a:cubicBezTo>
                        <a:cubicBezTo>
                          <a:pt x="29644" y="308642"/>
                          <a:pt x="29646" y="19079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32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g2ac194df0a2_1_0"/>
          <p:cNvSpPr/>
          <p:nvPr/>
        </p:nvSpPr>
        <p:spPr>
          <a:xfrm>
            <a:off x="0" y="447"/>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447"/>
            <a:ext cx="4694400" cy="685710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73619" y="1741652"/>
            <a:ext cx="3980198"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endParaRPr lang="en-US" sz="4000" b="1" i="0" u="none" strike="noStrike" dirty="0">
              <a:solidFill>
                <a:schemeClr val="bg1"/>
              </a:solidFill>
              <a:latin typeface="Calibri"/>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Calibri"/>
                <a:ea typeface="Calibri"/>
                <a:cs typeface="Calibri"/>
                <a:sym typeface="Calibri"/>
              </a:rPr>
              <a:t>Timeline</a:t>
            </a: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Calibri"/>
                <a:ea typeface="Calibri"/>
                <a:cs typeface="Calibri"/>
                <a:sym typeface="Calibri"/>
              </a:rPr>
              <a:t> &amp; Overview</a:t>
            </a:r>
          </a:p>
          <a:p>
            <a:pPr marL="0" marR="0" lvl="0" indent="0" algn="ctr" rtl="0">
              <a:lnSpc>
                <a:spcPct val="100000"/>
              </a:lnSpc>
              <a:spcBef>
                <a:spcPts val="0"/>
              </a:spcBef>
              <a:spcAft>
                <a:spcPts val="0"/>
              </a:spcAft>
              <a:buClr>
                <a:srgbClr val="000000"/>
              </a:buClr>
              <a:buSzPts val="3300"/>
              <a:buFont typeface="Arial"/>
              <a:buNone/>
            </a:pPr>
            <a:br>
              <a:rPr lang="en-US" sz="4000" b="1" i="0" u="none" strike="noStrike" dirty="0">
                <a:solidFill>
                  <a:schemeClr val="bg1"/>
                </a:solidFill>
                <a:latin typeface="Calibri"/>
                <a:ea typeface="Calibri"/>
                <a:cs typeface="Calibri"/>
                <a:sym typeface="Calibri"/>
              </a:rPr>
            </a:br>
            <a:endParaRPr lang="en-US" sz="4000" b="1" i="0" u="none" strike="noStrike" dirty="0">
              <a:solidFill>
                <a:schemeClr val="bg1"/>
              </a:solidFill>
              <a:latin typeface="Calibri"/>
              <a:ea typeface="Calibri"/>
              <a:cs typeface="Calibri"/>
              <a:sym typeface="Calibri"/>
            </a:endParaRPr>
          </a:p>
        </p:txBody>
      </p:sp>
      <p:pic>
        <p:nvPicPr>
          <p:cNvPr id="6" name="Picture 5" descr="A logo with a red swoosh and white text&#10;&#10;Description automatically generated">
            <a:extLst>
              <a:ext uri="{FF2B5EF4-FFF2-40B4-BE49-F238E27FC236}">
                <a16:creationId xmlns:a16="http://schemas.microsoft.com/office/drawing/2014/main" id="{7480345C-F660-DA8B-8D09-CEBC53F90446}"/>
              </a:ext>
            </a:extLst>
          </p:cNvPr>
          <p:cNvPicPr>
            <a:picLocks noChangeAspect="1"/>
          </p:cNvPicPr>
          <p:nvPr/>
        </p:nvPicPr>
        <p:blipFill>
          <a:blip r:embed="rId3"/>
          <a:stretch>
            <a:fillRect/>
          </a:stretch>
        </p:blipFill>
        <p:spPr>
          <a:xfrm>
            <a:off x="482317" y="5944559"/>
            <a:ext cx="885435" cy="740768"/>
          </a:xfrm>
          <a:prstGeom prst="rect">
            <a:avLst/>
          </a:prstGeom>
          <a:ln>
            <a:noFill/>
          </a:ln>
          <a:effectLst>
            <a:outerShdw blurRad="292100" dist="139700" dir="2700000" algn="tl" rotWithShape="0">
              <a:srgbClr val="333333">
                <a:alpha val="65000"/>
              </a:srgbClr>
            </a:outerShdw>
          </a:effectLst>
        </p:spPr>
      </p:pic>
      <p:pic>
        <p:nvPicPr>
          <p:cNvPr id="8" name="Picture 7" descr="A screenshot of a computer&#10;&#10;Description automatically generated">
            <a:extLst>
              <a:ext uri="{FF2B5EF4-FFF2-40B4-BE49-F238E27FC236}">
                <a16:creationId xmlns:a16="http://schemas.microsoft.com/office/drawing/2014/main" id="{1E8C0555-7DF6-ADAF-B600-E5DCB152F8DC}"/>
              </a:ext>
            </a:extLst>
          </p:cNvPr>
          <p:cNvPicPr>
            <a:picLocks noChangeAspect="1"/>
          </p:cNvPicPr>
          <p:nvPr/>
        </p:nvPicPr>
        <p:blipFill>
          <a:blip r:embed="rId4"/>
          <a:stretch>
            <a:fillRect/>
          </a:stretch>
        </p:blipFill>
        <p:spPr>
          <a:xfrm>
            <a:off x="5107213" y="760666"/>
            <a:ext cx="6702845" cy="5083975"/>
          </a:xfrm>
          <a:prstGeom prst="rect">
            <a:avLst/>
          </a:prstGeom>
        </p:spPr>
      </p:pic>
      <p:pic>
        <p:nvPicPr>
          <p:cNvPr id="10" name="Picture 9" descr="A white bird with a black background&#10;&#10;Description automatically generated">
            <a:extLst>
              <a:ext uri="{FF2B5EF4-FFF2-40B4-BE49-F238E27FC236}">
                <a16:creationId xmlns:a16="http://schemas.microsoft.com/office/drawing/2014/main" id="{77CFBD3A-B771-F5FC-17DE-AA96DDCD0F47}"/>
              </a:ext>
            </a:extLst>
          </p:cNvPr>
          <p:cNvPicPr>
            <a:picLocks noChangeAspect="1"/>
          </p:cNvPicPr>
          <p:nvPr/>
        </p:nvPicPr>
        <p:blipFill>
          <a:blip r:embed="rId5"/>
          <a:stretch>
            <a:fillRect/>
          </a:stretch>
        </p:blipFill>
        <p:spPr>
          <a:xfrm>
            <a:off x="1610201" y="5812304"/>
            <a:ext cx="2457030" cy="1005278"/>
          </a:xfrm>
          <a:prstGeom prst="rect">
            <a:avLst/>
          </a:prstGeom>
        </p:spPr>
      </p:pic>
    </p:spTree>
    <p:extLst>
      <p:ext uri="{BB962C8B-B14F-4D97-AF65-F5344CB8AC3E}">
        <p14:creationId xmlns:p14="http://schemas.microsoft.com/office/powerpoint/2010/main" val="5086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4" name="Text Placeholder 3">
            <a:extLst>
              <a:ext uri="{FF2B5EF4-FFF2-40B4-BE49-F238E27FC236}">
                <a16:creationId xmlns:a16="http://schemas.microsoft.com/office/drawing/2014/main" id="{1CE0C578-7396-8BA9-1791-34AB6495C909}"/>
              </a:ext>
            </a:extLst>
          </p:cNvPr>
          <p:cNvSpPr>
            <a:spLocks noGrp="1"/>
          </p:cNvSpPr>
          <p:nvPr>
            <p:ph type="body" idx="1"/>
          </p:nvPr>
        </p:nvSpPr>
        <p:spPr>
          <a:xfrm>
            <a:off x="526184" y="1880944"/>
            <a:ext cx="11156286" cy="3807790"/>
          </a:xfrm>
        </p:spPr>
        <p:txBody>
          <a:bodyPr/>
          <a:lstStyle/>
          <a:p>
            <a:pPr marL="685800" indent="-457200">
              <a:lnSpc>
                <a:spcPct val="150000"/>
              </a:lnSpc>
              <a:buClr>
                <a:srgbClr val="3A87AE"/>
              </a:buClr>
              <a:buFont typeface="+mj-lt"/>
              <a:buAutoNum type="arabicPeriod"/>
            </a:pPr>
            <a:r>
              <a:rPr lang="en-US" dirty="0">
                <a:solidFill>
                  <a:schemeClr val="bg2"/>
                </a:solidFill>
              </a:rPr>
              <a:t>We will look at each section of the webpage together and go over any questions that may arise</a:t>
            </a:r>
            <a:endParaRPr lang="en-US" sz="800" dirty="0">
              <a:solidFill>
                <a:schemeClr val="bg2"/>
              </a:solidFill>
            </a:endParaRPr>
          </a:p>
          <a:p>
            <a:pPr marL="685800" indent="-457200">
              <a:lnSpc>
                <a:spcPct val="150000"/>
              </a:lnSpc>
              <a:buClr>
                <a:srgbClr val="3A87AE"/>
              </a:buClr>
              <a:buFont typeface="+mj-lt"/>
              <a:buAutoNum type="arabicPeriod"/>
            </a:pPr>
            <a:r>
              <a:rPr lang="en-US" dirty="0">
                <a:solidFill>
                  <a:schemeClr val="bg2"/>
                </a:solidFill>
              </a:rPr>
              <a:t>We will spend 10 minutes navigating silently on our own, and return with any questions</a:t>
            </a:r>
          </a:p>
          <a:p>
            <a:pPr marL="685800" indent="-457200">
              <a:lnSpc>
                <a:spcPct val="150000"/>
              </a:lnSpc>
              <a:buClr>
                <a:srgbClr val="3A87AE"/>
              </a:buClr>
              <a:buFont typeface="+mj-lt"/>
              <a:buAutoNum type="arabicPeriod"/>
            </a:pPr>
            <a:r>
              <a:rPr lang="en-US" dirty="0">
                <a:solidFill>
                  <a:schemeClr val="bg2"/>
                </a:solidFill>
              </a:rPr>
              <a:t>In small groups, take some time to:</a:t>
            </a:r>
            <a:endParaRPr lang="en-US" dirty="0">
              <a:solidFill>
                <a:schemeClr val="bg2"/>
              </a:solidFill>
              <a:latin typeface="Calibri" panose="020F0502020204030204" pitchFamily="34" charset="0"/>
              <a:cs typeface="Calibri" panose="020F0502020204030204" pitchFamily="34" charset="0"/>
            </a:endParaRPr>
          </a:p>
          <a:p>
            <a:pPr marL="1028700" lvl="1">
              <a:lnSpc>
                <a:spcPct val="150000"/>
              </a:lnSpc>
              <a:buClr>
                <a:srgbClr val="3A87AE"/>
              </a:buClr>
              <a:buFont typeface="Courier New" panose="02070309020205020404" pitchFamily="49" charset="0"/>
              <a:buChar char="o"/>
            </a:pPr>
            <a:r>
              <a:rPr lang="en-US" dirty="0">
                <a:solidFill>
                  <a:schemeClr val="bg2"/>
                </a:solidFill>
                <a:latin typeface="Calibri"/>
                <a:cs typeface="Calibri"/>
              </a:rPr>
              <a:t>Introduce yourselves if not already acquainted</a:t>
            </a:r>
          </a:p>
          <a:p>
            <a:pPr marL="1028700" lvl="1">
              <a:buClr>
                <a:srgbClr val="3A87AE"/>
              </a:buClr>
              <a:buFont typeface="Courier New" panose="02070309020205020404" pitchFamily="49" charset="0"/>
              <a:buChar char="o"/>
            </a:pPr>
            <a:r>
              <a:rPr lang="en-US" dirty="0">
                <a:solidFill>
                  <a:schemeClr val="bg2"/>
                </a:solidFill>
                <a:latin typeface="Calibri"/>
                <a:cs typeface="Calibri"/>
              </a:rPr>
              <a:t>Talk through initial impressions, thoughts, questions</a:t>
            </a:r>
          </a:p>
          <a:p>
            <a:pPr marL="1028700" lvl="1">
              <a:buClr>
                <a:srgbClr val="3A87AE"/>
              </a:buClr>
              <a:buFont typeface="Courier New" panose="02070309020205020404" pitchFamily="49" charset="0"/>
              <a:buChar char="o"/>
            </a:pPr>
            <a:r>
              <a:rPr lang="en-US" dirty="0">
                <a:solidFill>
                  <a:schemeClr val="bg2"/>
                </a:solidFill>
                <a:latin typeface="Calibri"/>
                <a:cs typeface="Calibri"/>
              </a:rPr>
              <a:t>Share any project ideas you have, begin the pre-application!</a:t>
            </a:r>
            <a:endParaRPr lang="en-US" dirty="0">
              <a:solidFill>
                <a:schemeClr val="bg2"/>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dirty="0"/>
              <a:t>Web Navigation Demo – 3 parts</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descr="A logo with a red swoosh and white text&#10;&#10;Description automatically generated">
            <a:extLst>
              <a:ext uri="{FF2B5EF4-FFF2-40B4-BE49-F238E27FC236}">
                <a16:creationId xmlns:a16="http://schemas.microsoft.com/office/drawing/2014/main" id="{5CB21C5F-86ED-CD76-6786-CA51FA58C321}"/>
              </a:ext>
            </a:extLst>
          </p:cNvPr>
          <p:cNvPicPr>
            <a:picLocks noChangeAspect="1"/>
          </p:cNvPicPr>
          <p:nvPr/>
        </p:nvPicPr>
        <p:blipFill>
          <a:blip r:embed="rId4"/>
          <a:stretch>
            <a:fillRect/>
          </a:stretch>
        </p:blipFill>
        <p:spPr>
          <a:xfrm>
            <a:off x="188539" y="5962839"/>
            <a:ext cx="926343" cy="774992"/>
          </a:xfrm>
          <a:prstGeom prst="rect">
            <a:avLst/>
          </a:prstGeom>
          <a:ln>
            <a:noFill/>
          </a:ln>
          <a:effectLst/>
        </p:spPr>
      </p:pic>
    </p:spTree>
    <p:extLst>
      <p:ext uri="{BB962C8B-B14F-4D97-AF65-F5344CB8AC3E}">
        <p14:creationId xmlns:p14="http://schemas.microsoft.com/office/powerpoint/2010/main" val="89617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lipstream">
      <a:dk1>
        <a:srgbClr val="143367"/>
      </a:dk1>
      <a:lt1>
        <a:srgbClr val="FFFFFF"/>
      </a:lt1>
      <a:dk2>
        <a:srgbClr val="212745"/>
      </a:dk2>
      <a:lt2>
        <a:srgbClr val="B4DCFA"/>
      </a:lt2>
      <a:accent1>
        <a:srgbClr val="1669C9"/>
      </a:accent1>
      <a:accent2>
        <a:srgbClr val="5ECCF3"/>
      </a:accent2>
      <a:accent3>
        <a:srgbClr val="71DB1D"/>
      </a:accent3>
      <a:accent4>
        <a:srgbClr val="ABC1DA"/>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eb_x0020_Page_x0020_Name xmlns="d30df12c-fc41-4efa-87d3-dfff49dcf3c4" xsi:nil="true"/>
    <Date_x0020_Posted xmlns="25511ad5-2ebc-43e2-8c8c-359b1c6e6498">2024-07-05T12:57:38+00:00</Date_x0020_Posted>
    <URL xmlns="http://schemas.microsoft.com/sharepoint/v3">
      <Url xsi:nil="true"/>
      <Description xsi:nil="true"/>
    </URL>
    <Document_x0020_Description xmlns="25511ad5-2ebc-43e2-8c8c-359b1c6e64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4954741720FB4499FD1E9422A49FA7" ma:contentTypeVersion="5" ma:contentTypeDescription="Create a new document." ma:contentTypeScope="" ma:versionID="5ec963ea76692e40ed578a01c7b763e3">
  <xsd:schema xmlns:xsd="http://www.w3.org/2001/XMLSchema" xmlns:xs="http://www.w3.org/2001/XMLSchema" xmlns:p="http://schemas.microsoft.com/office/2006/metadata/properties" xmlns:ns1="http://schemas.microsoft.com/sharepoint/v3" xmlns:ns2="25511ad5-2ebc-43e2-8c8c-359b1c6e6498" xmlns:ns3="f3f98e1a-03e1-444f-a0a1-a16a2d2cfef8" xmlns:ns4="d30df12c-fc41-4efa-87d3-dfff49dcf3c4" targetNamespace="http://schemas.microsoft.com/office/2006/metadata/properties" ma:root="true" ma:fieldsID="e4ef05f9540eaa8007d056a3603a1554" ns1:_="" ns2:_="" ns3:_="" ns4:_="">
    <xsd:import namespace="http://schemas.microsoft.com/sharepoint/v3"/>
    <xsd:import namespace="25511ad5-2ebc-43e2-8c8c-359b1c6e6498"/>
    <xsd:import namespace="f3f98e1a-03e1-444f-a0a1-a16a2d2cfef8"/>
    <xsd:import namespace="d30df12c-fc41-4efa-87d3-dfff49dcf3c4"/>
    <xsd:element name="properties">
      <xsd:complexType>
        <xsd:sequence>
          <xsd:element name="documentManagement">
            <xsd:complexType>
              <xsd:all>
                <xsd:element ref="ns2:Document_x0020_Description" minOccurs="0"/>
                <xsd:element ref="ns2:Date_x0020_Posted" minOccurs="0"/>
                <xsd:element ref="ns3:SharedWithUsers" minOccurs="0"/>
                <xsd:element ref="ns1:URL" minOccurs="0"/>
                <xsd:element ref="ns4:Web_x0020_Pag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1"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5511ad5-2ebc-43e2-8c8c-359b1c6e6498"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xsd:simpleType>
        <xsd:restriction base="dms:Note"/>
      </xsd:simpleType>
    </xsd:element>
    <xsd:element name="Date_x0020_Posted" ma:index="9" nillable="true" ma:displayName="Date Posted" ma:default="[today]" ma:format="DateOnly" ma:internalName="Date_x0020_Pos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f98e1a-03e1-444f-a0a1-a16a2d2cfe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0df12c-fc41-4efa-87d3-dfff49dcf3c4" elementFormDefault="qualified">
    <xsd:import namespace="http://schemas.microsoft.com/office/2006/documentManagement/types"/>
    <xsd:import namespace="http://schemas.microsoft.com/office/infopath/2007/PartnerControls"/>
    <xsd:element name="Web_x0020_Page_x0020_Name" ma:index="12" nillable="true" ma:displayName="Web Page Name" ma:internalName="Web_x0020_Pag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B46F20-0C0F-4D34-B367-10746D333C59}">
  <ds:schemaRefs>
    <ds:schemaRef ds:uri="f01a1a45-1065-415c-b169-dd077ee8b8d9"/>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cb2b6980-6301-489a-9178-d8e1a8821540"/>
    <ds:schemaRef ds:uri="http://purl.org/dc/terms/"/>
  </ds:schemaRefs>
</ds:datastoreItem>
</file>

<file path=customXml/itemProps2.xml><?xml version="1.0" encoding="utf-8"?>
<ds:datastoreItem xmlns:ds="http://schemas.openxmlformats.org/officeDocument/2006/customXml" ds:itemID="{6489E83A-BA45-45C6-A3F7-660A940C1F8D}">
  <ds:schemaRefs>
    <ds:schemaRef ds:uri="http://schemas.microsoft.com/sharepoint/v3/contenttype/forms"/>
  </ds:schemaRefs>
</ds:datastoreItem>
</file>

<file path=customXml/itemProps3.xml><?xml version="1.0" encoding="utf-8"?>
<ds:datastoreItem xmlns:ds="http://schemas.openxmlformats.org/officeDocument/2006/customXml" ds:itemID="{F5A5CC62-FE58-4DF7-A013-399347AA3259}"/>
</file>

<file path=docProps/app.xml><?xml version="1.0" encoding="utf-8"?>
<Properties xmlns="http://schemas.openxmlformats.org/officeDocument/2006/extended-properties" xmlns:vt="http://schemas.openxmlformats.org/officeDocument/2006/docPropsVTypes">
  <TotalTime>1567</TotalTime>
  <Words>818</Words>
  <Application>Microsoft Macintosh PowerPoint</Application>
  <PresentationFormat>Widescreen</PresentationFormat>
  <Paragraphs>104</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Helvetica Neue</vt:lpstr>
      <vt:lpstr>Arial</vt:lpstr>
      <vt:lpstr>NTR</vt:lpstr>
      <vt:lpstr>Calibri</vt:lpstr>
      <vt:lpstr>Segoe UI</vt:lpstr>
      <vt:lpstr>Courier New</vt:lpstr>
      <vt:lpstr>Noto Sans Symbols</vt:lpstr>
      <vt:lpstr>Office Theme</vt:lpstr>
      <vt:lpstr>PowerPoint Presentation</vt:lpstr>
      <vt:lpstr>Today’s Agenda</vt:lpstr>
      <vt:lpstr>AIHEC &amp; NASA Team</vt:lpstr>
      <vt:lpstr>RFP Overview – Purpose</vt:lpstr>
      <vt:lpstr>RFP Overview - FAQ</vt:lpstr>
      <vt:lpstr>RFP Overview – Priority Areas</vt:lpstr>
      <vt:lpstr>PowerPoint Presentation</vt:lpstr>
      <vt:lpstr>PowerPoint Presentation</vt:lpstr>
      <vt:lpstr>Web Navigation Demo – 3 parts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Week 4  Checking in</dc:title>
  <dc:creator>Nancy Tien</dc:creator>
  <cp:lastModifiedBy>John L Diaz</cp:lastModifiedBy>
  <cp:revision>19</cp:revision>
  <dcterms:created xsi:type="dcterms:W3CDTF">2021-12-15T18:09:03Z</dcterms:created>
  <dcterms:modified xsi:type="dcterms:W3CDTF">2024-06-05T17:27:38Z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0x010100DA4954741720FB4499FD1E9422A49FA7</vt:lpwstr>
  </property>
  <property fmtid="{D5CDD505-2E9C-101B-9397-08002B2CF9AE}" pid="3" name="MediaServiceImageTags">
    <vt:lpwstr/>
  </property>
</Properties>
</file>